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3" r:id="rId3"/>
    <p:sldId id="262" r:id="rId4"/>
    <p:sldId id="264" r:id="rId5"/>
    <p:sldId id="258" r:id="rId6"/>
    <p:sldId id="265" r:id="rId7"/>
    <p:sldId id="259" r:id="rId8"/>
    <p:sldId id="260" r:id="rId9"/>
    <p:sldId id="257" r:id="rId10"/>
    <p:sldId id="266" r:id="rId11"/>
    <p:sldId id="267" r:id="rId12"/>
    <p:sldId id="268" r:id="rId13"/>
    <p:sldId id="269" r:id="rId14"/>
    <p:sldId id="281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82" r:id="rId31"/>
    <p:sldId id="280" r:id="rId32"/>
    <p:sldId id="283" r:id="rId33"/>
    <p:sldId id="284" r:id="rId34"/>
    <p:sldId id="278" r:id="rId35"/>
    <p:sldId id="277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2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1/17/13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1/17/13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2838" y="1776413"/>
            <a:ext cx="3597275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2513" y="1776413"/>
            <a:ext cx="3598862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572D1B-DF69-A249-BF8B-DACB35AEF7A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1/17/13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 smtClean="0"/>
              <a:t>CS525:</a:t>
            </a:r>
            <a:r>
              <a:rPr lang="en-US" sz="4000" dirty="0"/>
              <a:t> </a:t>
            </a:r>
            <a:r>
              <a:rPr lang="en-US" sz="4000" dirty="0" smtClean="0"/>
              <a:t>Special Topics in DBs</a:t>
            </a:r>
            <a:br>
              <a:rPr lang="en-US" sz="4000" dirty="0" smtClean="0"/>
            </a:br>
            <a:r>
              <a:rPr lang="en-US" sz="4400" dirty="0" smtClean="0"/>
              <a:t>Large-Scale Data Management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fontScale="77500" lnSpcReduction="20000"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Hadoop/</a:t>
            </a:r>
            <a:r>
              <a:rPr lang="en-US" sz="4300" b="1" dirty="0" err="1" smtClean="0">
                <a:solidFill>
                  <a:srgbClr val="800000"/>
                </a:solidFill>
              </a:rPr>
              <a:t>MapReduce</a:t>
            </a:r>
            <a:r>
              <a:rPr lang="en-US" sz="4300" b="1" dirty="0" smtClean="0">
                <a:solidFill>
                  <a:srgbClr val="800000"/>
                </a:solidFill>
              </a:rPr>
              <a:t> Computing Paradigm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600" b="1" dirty="0">
              <a:solidFill>
                <a:srgbClr val="800000"/>
              </a:solidFill>
            </a:endParaRPr>
          </a:p>
          <a:p>
            <a:r>
              <a:rPr lang="en-US" sz="3000" dirty="0"/>
              <a:t>Spring 2013</a:t>
            </a:r>
            <a:br>
              <a:rPr lang="en-US" sz="3000" dirty="0"/>
            </a:br>
            <a:r>
              <a:rPr lang="en-US" sz="3000" dirty="0"/>
              <a:t>WPI, Mohamed Eltabakh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the Mapper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Screen shot 2013-01-17 at 2.01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5" y="2189044"/>
            <a:ext cx="7043501" cy="26106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292021" y="3207286"/>
            <a:ext cx="3405300" cy="338554"/>
            <a:chOff x="4363690" y="1479399"/>
            <a:chExt cx="3405300" cy="338554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4363690" y="1684421"/>
              <a:ext cx="1144099" cy="0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478257" y="1479399"/>
              <a:ext cx="2290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Called for each record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07361" y="1635606"/>
            <a:ext cx="4453704" cy="1220227"/>
            <a:chOff x="4363690" y="464194"/>
            <a:chExt cx="3837938" cy="122022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363690" y="1017632"/>
              <a:ext cx="1107048" cy="666789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67248" y="464194"/>
              <a:ext cx="283438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Called once after all records (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Here you can produce the output</a:t>
              </a:r>
              <a:r>
                <a:rPr lang="en-US" sz="1600" b="1" dirty="0" smtClean="0">
                  <a:solidFill>
                    <a:srgbClr val="800000"/>
                  </a:solidFill>
                </a:rPr>
                <a:t>)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53991" y="4445243"/>
            <a:ext cx="4213124" cy="1015630"/>
            <a:chOff x="4571008" y="33340"/>
            <a:chExt cx="3630620" cy="1015630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4571008" y="33340"/>
              <a:ext cx="796240" cy="723242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67248" y="464194"/>
              <a:ext cx="283438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Called once before any record (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Here you can build the hash table</a:t>
              </a:r>
              <a:r>
                <a:rPr lang="en-US" sz="1600" b="1" dirty="0" smtClean="0">
                  <a:solidFill>
                    <a:srgbClr val="800000"/>
                  </a:solidFill>
                </a:rPr>
                <a:t>)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60067" y="5427962"/>
            <a:ext cx="3904763" cy="797485"/>
          </a:xfrm>
          <a:prstGeom prst="rect">
            <a:avLst/>
          </a:prstGeom>
          <a:solidFill>
            <a:srgbClr val="F9FF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FF"/>
                </a:solidFill>
              </a:rPr>
              <a:t>Reducer has similar functions…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2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90" y="244158"/>
            <a:ext cx="8283864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Optimization 2: Map-Combine-Reduce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689" y="1757420"/>
            <a:ext cx="8283865" cy="6941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about partially aggregating the results from mappers on each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573036" y="2377096"/>
            <a:ext cx="5778500" cy="2201057"/>
            <a:chOff x="1573036" y="2451527"/>
            <a:chExt cx="5778500" cy="27163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3036" y="2451527"/>
              <a:ext cx="5778500" cy="25908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65972" y="4798589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Mappers 1…3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85452" y="4798589"/>
              <a:ext cx="1592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Mappers 4…</a:t>
              </a:r>
              <a:r>
                <a:rPr lang="en-US" b="1" dirty="0">
                  <a:solidFill>
                    <a:srgbClr val="800000"/>
                  </a:solidFill>
                </a:rPr>
                <a:t>6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24568" y="4798589"/>
              <a:ext cx="1592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Mappers 7…9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32961" y="4975346"/>
            <a:ext cx="8283865" cy="13897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combiner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00FF"/>
                </a:solidFill>
              </a:rPr>
              <a:t>reducer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that runs on each machine to partially aggregate (</a:t>
            </a:r>
            <a:r>
              <a:rPr lang="en-US" i="1" dirty="0" smtClean="0">
                <a:solidFill>
                  <a:srgbClr val="FF6600"/>
                </a:solidFill>
              </a:rPr>
              <a:t>that’s a user code</a:t>
            </a:r>
            <a:r>
              <a:rPr lang="en-US" dirty="0" smtClean="0"/>
              <a:t>) mappers’ outputs from this machine</a:t>
            </a:r>
          </a:p>
          <a:p>
            <a:r>
              <a:rPr lang="en-US" dirty="0" smtClean="0"/>
              <a:t>Then, combiners output is shuffled/sorted for reducers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7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map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5" y="990600"/>
            <a:ext cx="6019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3189511" y="5316565"/>
            <a:ext cx="1358494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48005" y="51023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Use a combiner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3456" y="244158"/>
            <a:ext cx="8224800" cy="7464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Tell Hadoop to use a Combiner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5788370" y="2613977"/>
            <a:ext cx="2849886" cy="900863"/>
          </a:xfrm>
          <a:prstGeom prst="wedgeRoundRectCallout">
            <a:avLst>
              <a:gd name="adj1" fmla="val -66947"/>
              <a:gd name="adj2" fmla="val 19510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Not all jobs can use a combiner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288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24" y="244158"/>
            <a:ext cx="8549657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Optimizations 3: Speculative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416" y="2211294"/>
            <a:ext cx="8106671" cy="3003177"/>
          </a:xfrm>
        </p:spPr>
        <p:txBody>
          <a:bodyPr/>
          <a:lstStyle/>
          <a:p>
            <a:r>
              <a:rPr lang="en-US" dirty="0" smtClean="0"/>
              <a:t>If one node is slow, it will slow the entire job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Speculative Execution: </a:t>
            </a:r>
            <a:r>
              <a:rPr lang="en-US" dirty="0" smtClean="0">
                <a:solidFill>
                  <a:srgbClr val="800000"/>
                </a:solidFill>
              </a:rPr>
              <a:t>Hadoop automatically runs each task multiple times in parallel on different nodes</a:t>
            </a:r>
          </a:p>
          <a:p>
            <a:pPr lvl="1"/>
            <a:r>
              <a:rPr lang="en-US" dirty="0" smtClean="0"/>
              <a:t>First one finishes, the others will be killed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0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24" y="244158"/>
            <a:ext cx="8549657" cy="1339850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Optimizations 4: Locality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47" y="1711562"/>
            <a:ext cx="8106671" cy="147091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Locality: </a:t>
            </a:r>
            <a:r>
              <a:rPr lang="en-US" dirty="0" smtClean="0">
                <a:solidFill>
                  <a:srgbClr val="0000FF"/>
                </a:solidFill>
              </a:rPr>
              <a:t>try to run the map code on the same machine that has the relevant data</a:t>
            </a:r>
          </a:p>
          <a:p>
            <a:pPr lvl="1"/>
            <a:r>
              <a:rPr lang="en-US" dirty="0" smtClean="0"/>
              <a:t>If not possible, then machine in the same rack</a:t>
            </a:r>
          </a:p>
          <a:p>
            <a:pPr lvl="1"/>
            <a:r>
              <a:rPr lang="en-US" dirty="0" smtClean="0"/>
              <a:t>Best effort, no guarantees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23" y="3318092"/>
            <a:ext cx="4863929" cy="28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1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Translating DB Operations to Hadoop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82" y="1919871"/>
            <a:ext cx="8077139" cy="4145650"/>
          </a:xfrm>
        </p:spPr>
        <p:txBody>
          <a:bodyPr/>
          <a:lstStyle/>
          <a:p>
            <a:r>
              <a:rPr lang="en-US" dirty="0" smtClean="0"/>
              <a:t>Select (Filter)  </a:t>
            </a:r>
            <a:r>
              <a:rPr lang="en-US" dirty="0" smtClean="0">
                <a:sym typeface="Wingdings"/>
              </a:rPr>
              <a:t> Map-only job</a:t>
            </a:r>
          </a:p>
          <a:p>
            <a:r>
              <a:rPr lang="en-US" dirty="0" smtClean="0">
                <a:sym typeface="Wingdings"/>
              </a:rPr>
              <a:t>Projection  Map-only job</a:t>
            </a:r>
          </a:p>
          <a:p>
            <a:r>
              <a:rPr lang="en-US" dirty="0" smtClean="0">
                <a:sym typeface="Wingdings"/>
              </a:rPr>
              <a:t>Grouping and aggregation  Map-Reduce job</a:t>
            </a:r>
          </a:p>
          <a:p>
            <a:r>
              <a:rPr lang="en-US" dirty="0" smtClean="0">
                <a:sym typeface="Wingdings"/>
              </a:rPr>
              <a:t>Duplicate Elimination   Map-Reduce job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  <a:sym typeface="Wingdings"/>
              </a:rPr>
              <a:t>Map (Key= hash code of the tuple, Value= tuple itself)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Join  Map-Reduce job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45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/>
          <p:cNvSpPr>
            <a:spLocks noChangeArrowheads="1"/>
          </p:cNvSpPr>
          <p:nvPr/>
        </p:nvSpPr>
        <p:spPr bwMode="auto">
          <a:xfrm>
            <a:off x="266700" y="1068388"/>
            <a:ext cx="6102350" cy="481012"/>
          </a:xfrm>
          <a:prstGeom prst="rect">
            <a:avLst/>
          </a:prstGeom>
          <a:solidFill>
            <a:srgbClr val="E8E8ED"/>
          </a:solidFill>
          <a:ln w="12700">
            <a:solidFill>
              <a:srgbClr val="22210C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162452"/>
            <a:ext cx="8812212" cy="82656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Joining Two Large Datasets: </a:t>
            </a:r>
            <a:r>
              <a:rPr lang="en-US" sz="3200" dirty="0" smtClean="0">
                <a:solidFill>
                  <a:srgbClr val="FFFF00"/>
                </a:solidFill>
                <a:ea typeface="+mj-ea"/>
                <a:cs typeface="+mj-cs"/>
              </a:rPr>
              <a:t>Re-Partition Join</a:t>
            </a:r>
            <a:endParaRPr lang="en-US" sz="3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E7B958-D223-724B-8EFE-5EDFF459C407}" type="slidenum">
              <a:rPr lang="ar-sa" sz="1400">
                <a:solidFill>
                  <a:srgbClr val="FFFFFF"/>
                </a:solidFill>
              </a:rPr>
              <a:pPr eaLnBrk="1" hangingPunct="1"/>
              <a:t>16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6" name="Can 5"/>
          <p:cNvSpPr>
            <a:spLocks noChangeArrowheads="1"/>
          </p:cNvSpPr>
          <p:nvPr/>
        </p:nvSpPr>
        <p:spPr bwMode="auto">
          <a:xfrm>
            <a:off x="266700" y="5435600"/>
            <a:ext cx="1371600" cy="1346200"/>
          </a:xfrm>
          <a:prstGeom prst="can">
            <a:avLst>
              <a:gd name="adj" fmla="val 16509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an 6"/>
          <p:cNvSpPr>
            <a:spLocks noChangeArrowheads="1"/>
          </p:cNvSpPr>
          <p:nvPr/>
        </p:nvSpPr>
        <p:spPr bwMode="auto">
          <a:xfrm>
            <a:off x="1778000" y="5435600"/>
            <a:ext cx="1371600" cy="1346200"/>
          </a:xfrm>
          <a:prstGeom prst="can">
            <a:avLst>
              <a:gd name="adj" fmla="val 17454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an 7"/>
          <p:cNvSpPr>
            <a:spLocks noChangeArrowheads="1"/>
          </p:cNvSpPr>
          <p:nvPr/>
        </p:nvSpPr>
        <p:spPr bwMode="auto">
          <a:xfrm>
            <a:off x="3251200" y="5435600"/>
            <a:ext cx="1371600" cy="1346200"/>
          </a:xfrm>
          <a:prstGeom prst="can">
            <a:avLst>
              <a:gd name="adj" fmla="val 14625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Can 8"/>
          <p:cNvSpPr>
            <a:spLocks noChangeArrowheads="1"/>
          </p:cNvSpPr>
          <p:nvPr/>
        </p:nvSpPr>
        <p:spPr bwMode="auto">
          <a:xfrm>
            <a:off x="4749800" y="5435600"/>
            <a:ext cx="1371600" cy="1346200"/>
          </a:xfrm>
          <a:prstGeom prst="can">
            <a:avLst>
              <a:gd name="adj" fmla="val 16509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0968" name="Group 76"/>
          <p:cNvGrpSpPr>
            <a:grpSpLocks/>
          </p:cNvGrpSpPr>
          <p:nvPr/>
        </p:nvGrpSpPr>
        <p:grpSpPr bwMode="auto">
          <a:xfrm>
            <a:off x="3392488" y="6256338"/>
            <a:ext cx="622300" cy="406400"/>
            <a:chOff x="4229100" y="2070100"/>
            <a:chExt cx="622300" cy="40640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229100" y="20701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4389437" y="22987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Isosceles Triangle 11"/>
            <p:cNvSpPr>
              <a:spLocks noChangeArrowheads="1"/>
            </p:cNvSpPr>
            <p:nvPr/>
          </p:nvSpPr>
          <p:spPr bwMode="auto">
            <a:xfrm>
              <a:off x="4630737" y="2293937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Hexagon 12"/>
            <p:cNvSpPr>
              <a:spLocks noChangeArrowheads="1"/>
            </p:cNvSpPr>
            <p:nvPr/>
          </p:nvSpPr>
          <p:spPr bwMode="auto">
            <a:xfrm>
              <a:off x="4500562" y="21415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287837" y="21336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69" name="Group 75"/>
          <p:cNvGrpSpPr>
            <a:grpSpLocks/>
          </p:cNvGrpSpPr>
          <p:nvPr/>
        </p:nvGrpSpPr>
        <p:grpSpPr bwMode="auto">
          <a:xfrm>
            <a:off x="5391150" y="5740400"/>
            <a:ext cx="622300" cy="406400"/>
            <a:chOff x="5676900" y="2514600"/>
            <a:chExt cx="622300" cy="406400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676900" y="25146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Isosceles Triangle 23"/>
            <p:cNvSpPr>
              <a:spLocks noChangeArrowheads="1"/>
            </p:cNvSpPr>
            <p:nvPr/>
          </p:nvSpPr>
          <p:spPr bwMode="auto">
            <a:xfrm>
              <a:off x="6078538" y="2738438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Hexagon 24"/>
            <p:cNvSpPr>
              <a:spLocks noChangeArrowheads="1"/>
            </p:cNvSpPr>
            <p:nvPr/>
          </p:nvSpPr>
          <p:spPr bwMode="auto">
            <a:xfrm>
              <a:off x="5897563" y="2586038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5735638" y="2743200"/>
              <a:ext cx="111125" cy="109538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0" name="Group 77"/>
          <p:cNvGrpSpPr>
            <a:grpSpLocks/>
          </p:cNvGrpSpPr>
          <p:nvPr/>
        </p:nvGrpSpPr>
        <p:grpSpPr bwMode="auto">
          <a:xfrm>
            <a:off x="2170113" y="6288088"/>
            <a:ext cx="622300" cy="406400"/>
            <a:chOff x="4381500" y="2654300"/>
            <a:chExt cx="622300" cy="406400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4381500" y="26543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Isosceles Triangle 18"/>
            <p:cNvSpPr>
              <a:spLocks noChangeArrowheads="1"/>
            </p:cNvSpPr>
            <p:nvPr/>
          </p:nvSpPr>
          <p:spPr bwMode="auto">
            <a:xfrm>
              <a:off x="4448175" y="26828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Hexagon 19"/>
            <p:cNvSpPr>
              <a:spLocks noChangeArrowheads="1"/>
            </p:cNvSpPr>
            <p:nvPr/>
          </p:nvSpPr>
          <p:spPr bwMode="auto">
            <a:xfrm>
              <a:off x="4716462" y="27130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783137" y="29210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Hexagon 26"/>
            <p:cNvSpPr>
              <a:spLocks noChangeArrowheads="1"/>
            </p:cNvSpPr>
            <p:nvPr/>
          </p:nvSpPr>
          <p:spPr bwMode="auto">
            <a:xfrm>
              <a:off x="4475162" y="28781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1" name="Group 74"/>
          <p:cNvGrpSpPr>
            <a:grpSpLocks/>
          </p:cNvGrpSpPr>
          <p:nvPr/>
        </p:nvGrpSpPr>
        <p:grpSpPr bwMode="auto">
          <a:xfrm>
            <a:off x="331788" y="5764213"/>
            <a:ext cx="622300" cy="406400"/>
            <a:chOff x="4533900" y="3289300"/>
            <a:chExt cx="622300" cy="406400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533900" y="32893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Isosceles Triangle 28"/>
            <p:cNvSpPr>
              <a:spLocks noChangeArrowheads="1"/>
            </p:cNvSpPr>
            <p:nvPr/>
          </p:nvSpPr>
          <p:spPr bwMode="auto">
            <a:xfrm>
              <a:off x="4600575" y="33178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Hexagon 31"/>
            <p:cNvSpPr>
              <a:spLocks noChangeArrowheads="1"/>
            </p:cNvSpPr>
            <p:nvPr/>
          </p:nvSpPr>
          <p:spPr bwMode="auto">
            <a:xfrm>
              <a:off x="4627562" y="35131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Isosceles Triangle 32"/>
            <p:cNvSpPr>
              <a:spLocks noChangeArrowheads="1"/>
            </p:cNvSpPr>
            <p:nvPr/>
          </p:nvSpPr>
          <p:spPr bwMode="auto">
            <a:xfrm>
              <a:off x="4867275" y="33305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Isosceles Triangle 33"/>
            <p:cNvSpPr>
              <a:spLocks noChangeArrowheads="1"/>
            </p:cNvSpPr>
            <p:nvPr/>
          </p:nvSpPr>
          <p:spPr bwMode="auto">
            <a:xfrm>
              <a:off x="4867275" y="35210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2" name="Group 81"/>
          <p:cNvGrpSpPr>
            <a:grpSpLocks/>
          </p:cNvGrpSpPr>
          <p:nvPr/>
        </p:nvGrpSpPr>
        <p:grpSpPr bwMode="auto">
          <a:xfrm>
            <a:off x="4870450" y="6232525"/>
            <a:ext cx="622300" cy="406400"/>
            <a:chOff x="2891536" y="2471928"/>
            <a:chExt cx="622300" cy="406400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891536" y="2471928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Isosceles Triangle 44"/>
            <p:cNvSpPr>
              <a:spLocks noChangeArrowheads="1"/>
            </p:cNvSpPr>
            <p:nvPr/>
          </p:nvSpPr>
          <p:spPr bwMode="auto">
            <a:xfrm>
              <a:off x="3293174" y="2695766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Hexagon 45"/>
            <p:cNvSpPr>
              <a:spLocks noChangeArrowheads="1"/>
            </p:cNvSpPr>
            <p:nvPr/>
          </p:nvSpPr>
          <p:spPr bwMode="auto">
            <a:xfrm>
              <a:off x="3112199" y="2543366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2950274" y="2700528"/>
              <a:ext cx="111125" cy="1095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3" name="Group 82"/>
          <p:cNvGrpSpPr>
            <a:grpSpLocks/>
          </p:cNvGrpSpPr>
          <p:nvPr/>
        </p:nvGrpSpPr>
        <p:grpSpPr bwMode="auto">
          <a:xfrm>
            <a:off x="2487613" y="5759450"/>
            <a:ext cx="622300" cy="406400"/>
            <a:chOff x="1913636" y="1719072"/>
            <a:chExt cx="622300" cy="406400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913636" y="1719072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Isosceles Triangle 66"/>
            <p:cNvSpPr>
              <a:spLocks noChangeArrowheads="1"/>
            </p:cNvSpPr>
            <p:nvPr/>
          </p:nvSpPr>
          <p:spPr bwMode="auto">
            <a:xfrm>
              <a:off x="2315273" y="1942910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Hexagon 67"/>
            <p:cNvSpPr>
              <a:spLocks noChangeArrowheads="1"/>
            </p:cNvSpPr>
            <p:nvPr/>
          </p:nvSpPr>
          <p:spPr bwMode="auto">
            <a:xfrm>
              <a:off x="2134298" y="1790510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1972373" y="1947672"/>
              <a:ext cx="111125" cy="1095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4" name="Group 78"/>
          <p:cNvGrpSpPr>
            <a:grpSpLocks/>
          </p:cNvGrpSpPr>
          <p:nvPr/>
        </p:nvGrpSpPr>
        <p:grpSpPr bwMode="auto">
          <a:xfrm>
            <a:off x="3900488" y="5735638"/>
            <a:ext cx="622300" cy="406400"/>
            <a:chOff x="453136" y="2150872"/>
            <a:chExt cx="622300" cy="406400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53136" y="2150872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Isosceles Triangle 54"/>
            <p:cNvSpPr>
              <a:spLocks noChangeArrowheads="1"/>
            </p:cNvSpPr>
            <p:nvPr/>
          </p:nvSpPr>
          <p:spPr bwMode="auto">
            <a:xfrm>
              <a:off x="854773" y="2374709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Hexagon 55"/>
            <p:cNvSpPr>
              <a:spLocks noChangeArrowheads="1"/>
            </p:cNvSpPr>
            <p:nvPr/>
          </p:nvSpPr>
          <p:spPr bwMode="auto">
            <a:xfrm>
              <a:off x="673798" y="2222309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511873" y="2379472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524573" y="2214372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5" name="Group 79"/>
          <p:cNvGrpSpPr>
            <a:grpSpLocks/>
          </p:cNvGrpSpPr>
          <p:nvPr/>
        </p:nvGrpSpPr>
        <p:grpSpPr bwMode="auto">
          <a:xfrm>
            <a:off x="1811338" y="5748338"/>
            <a:ext cx="622300" cy="406400"/>
            <a:chOff x="1651000" y="2738628"/>
            <a:chExt cx="622300" cy="406400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651000" y="2738628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Isosceles Triangle 58"/>
            <p:cNvSpPr>
              <a:spLocks noChangeArrowheads="1"/>
            </p:cNvSpPr>
            <p:nvPr/>
          </p:nvSpPr>
          <p:spPr bwMode="auto">
            <a:xfrm>
              <a:off x="2052637" y="29624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1709737" y="2967228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Isosceles Triangle 70"/>
            <p:cNvSpPr>
              <a:spLocks noChangeArrowheads="1"/>
            </p:cNvSpPr>
            <p:nvPr/>
          </p:nvSpPr>
          <p:spPr bwMode="auto">
            <a:xfrm>
              <a:off x="2014537" y="28100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Isosceles Triangle 71"/>
            <p:cNvSpPr>
              <a:spLocks noChangeArrowheads="1"/>
            </p:cNvSpPr>
            <p:nvPr/>
          </p:nvSpPr>
          <p:spPr bwMode="auto">
            <a:xfrm>
              <a:off x="1874837" y="29624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1811337" y="2814828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6" name="Group 80"/>
          <p:cNvGrpSpPr>
            <a:grpSpLocks/>
          </p:cNvGrpSpPr>
          <p:nvPr/>
        </p:nvGrpSpPr>
        <p:grpSpPr bwMode="auto">
          <a:xfrm>
            <a:off x="879475" y="6253163"/>
            <a:ext cx="622300" cy="406400"/>
            <a:chOff x="2745486" y="3440684"/>
            <a:chExt cx="622300" cy="406400"/>
          </a:xfrm>
        </p:grpSpPr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2745486" y="3440684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Hexagon 63"/>
            <p:cNvSpPr>
              <a:spLocks noChangeArrowheads="1"/>
            </p:cNvSpPr>
            <p:nvPr/>
          </p:nvSpPr>
          <p:spPr bwMode="auto">
            <a:xfrm>
              <a:off x="2953449" y="3499421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2791524" y="3656584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Hexagon 73"/>
            <p:cNvSpPr>
              <a:spLocks noChangeArrowheads="1"/>
            </p:cNvSpPr>
            <p:nvPr/>
          </p:nvSpPr>
          <p:spPr bwMode="auto">
            <a:xfrm>
              <a:off x="3105849" y="3651821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7" name="Group 188"/>
          <p:cNvGrpSpPr>
            <a:grpSpLocks/>
          </p:cNvGrpSpPr>
          <p:nvPr/>
        </p:nvGrpSpPr>
        <p:grpSpPr bwMode="auto">
          <a:xfrm>
            <a:off x="509588" y="1119188"/>
            <a:ext cx="1355725" cy="338137"/>
            <a:chOff x="9283700" y="1898134"/>
            <a:chExt cx="1355782" cy="338554"/>
          </a:xfrm>
        </p:grpSpPr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>
              <a:off x="9283700" y="1985554"/>
              <a:ext cx="273061" cy="19232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81" name="TextBox 176"/>
            <p:cNvSpPr txBox="1">
              <a:spLocks noChangeArrowheads="1"/>
            </p:cNvSpPr>
            <p:nvPr/>
          </p:nvSpPr>
          <p:spPr bwMode="auto">
            <a:xfrm>
              <a:off x="9569958" y="1898134"/>
              <a:ext cx="106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Dataset A</a:t>
              </a:r>
            </a:p>
          </p:txBody>
        </p:sp>
      </p:grpSp>
      <p:grpSp>
        <p:nvGrpSpPr>
          <p:cNvPr id="40978" name="Group 189"/>
          <p:cNvGrpSpPr>
            <a:grpSpLocks/>
          </p:cNvGrpSpPr>
          <p:nvPr/>
        </p:nvGrpSpPr>
        <p:grpSpPr bwMode="auto">
          <a:xfrm>
            <a:off x="2274888" y="1119188"/>
            <a:ext cx="1371600" cy="338137"/>
            <a:chOff x="10769600" y="1898134"/>
            <a:chExt cx="1371912" cy="338554"/>
          </a:xfrm>
        </p:grpSpPr>
        <p:sp>
          <p:nvSpPr>
            <p:cNvPr id="172" name="Rectangle 171"/>
            <p:cNvSpPr>
              <a:spLocks noChangeArrowheads="1"/>
            </p:cNvSpPr>
            <p:nvPr/>
          </p:nvSpPr>
          <p:spPr bwMode="auto">
            <a:xfrm>
              <a:off x="10769600" y="1985554"/>
              <a:ext cx="273112" cy="192325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79" name="TextBox 177"/>
            <p:cNvSpPr txBox="1">
              <a:spLocks noChangeArrowheads="1"/>
            </p:cNvSpPr>
            <p:nvPr/>
          </p:nvSpPr>
          <p:spPr bwMode="auto">
            <a:xfrm>
              <a:off x="11055858" y="1898134"/>
              <a:ext cx="10856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Dataset B</a:t>
              </a:r>
            </a:p>
          </p:txBody>
        </p:sp>
      </p:grpSp>
      <p:grpSp>
        <p:nvGrpSpPr>
          <p:cNvPr id="40979" name="Group 190"/>
          <p:cNvGrpSpPr>
            <a:grpSpLocks/>
          </p:cNvGrpSpPr>
          <p:nvPr/>
        </p:nvGrpSpPr>
        <p:grpSpPr bwMode="auto">
          <a:xfrm>
            <a:off x="4014788" y="1112838"/>
            <a:ext cx="2257425" cy="350837"/>
            <a:chOff x="9316852" y="999490"/>
            <a:chExt cx="2256914" cy="352028"/>
          </a:xfrm>
        </p:grpSpPr>
        <p:sp>
          <p:nvSpPr>
            <p:cNvPr id="173" name="Isosceles Triangle 172"/>
            <p:cNvSpPr>
              <a:spLocks noChangeArrowheads="1"/>
            </p:cNvSpPr>
            <p:nvPr/>
          </p:nvSpPr>
          <p:spPr bwMode="auto">
            <a:xfrm>
              <a:off x="9546987" y="1236830"/>
              <a:ext cx="182522" cy="11468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" name="Hexagon 173"/>
            <p:cNvSpPr>
              <a:spLocks noChangeArrowheads="1"/>
            </p:cNvSpPr>
            <p:nvPr/>
          </p:nvSpPr>
          <p:spPr bwMode="auto">
            <a:xfrm>
              <a:off x="9316852" y="1118956"/>
              <a:ext cx="177760" cy="152917"/>
            </a:xfrm>
            <a:prstGeom prst="hexagon">
              <a:avLst>
                <a:gd name="adj" fmla="val 24998"/>
                <a:gd name="vf" fmla="val 11547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>
              <a:off x="9581904" y="1029754"/>
              <a:ext cx="109513" cy="10991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77" name="TextBox 178"/>
            <p:cNvSpPr txBox="1">
              <a:spLocks noChangeArrowheads="1"/>
            </p:cNvSpPr>
            <p:nvPr/>
          </p:nvSpPr>
          <p:spPr bwMode="auto">
            <a:xfrm>
              <a:off x="9762052" y="999490"/>
              <a:ext cx="18117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Different join keys</a:t>
              </a:r>
            </a:p>
          </p:txBody>
        </p:sp>
      </p:grpSp>
      <p:sp>
        <p:nvSpPr>
          <p:cNvPr id="40980" name="TextBox 179"/>
          <p:cNvSpPr txBox="1">
            <a:spLocks noChangeArrowheads="1"/>
          </p:cNvSpPr>
          <p:nvPr/>
        </p:nvSpPr>
        <p:spPr bwMode="auto">
          <a:xfrm>
            <a:off x="6757988" y="6010275"/>
            <a:ext cx="2309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HDFS stores data blocks </a:t>
            </a:r>
            <a:endParaRPr lang="en-US" sz="1400">
              <a:solidFill>
                <a:srgbClr val="800000"/>
              </a:solidFill>
            </a:endParaRPr>
          </a:p>
          <a:p>
            <a:pPr eaLnBrk="1" hangingPunct="1"/>
            <a:r>
              <a:rPr lang="en-US" sz="1400" b="1">
                <a:solidFill>
                  <a:srgbClr val="800000"/>
                </a:solidFill>
              </a:rPr>
              <a:t>(Replicas are not shown)</a:t>
            </a:r>
          </a:p>
        </p:txBody>
      </p:sp>
      <p:sp>
        <p:nvSpPr>
          <p:cNvPr id="183" name="Right Brace 182"/>
          <p:cNvSpPr/>
          <p:nvPr/>
        </p:nvSpPr>
        <p:spPr>
          <a:xfrm>
            <a:off x="6369050" y="5583238"/>
            <a:ext cx="355600" cy="1173162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4" name="Group 193"/>
          <p:cNvGrpSpPr>
            <a:grpSpLocks/>
          </p:cNvGrpSpPr>
          <p:nvPr/>
        </p:nvGrpSpPr>
        <p:grpSpPr bwMode="auto">
          <a:xfrm>
            <a:off x="182563" y="3835400"/>
            <a:ext cx="9037637" cy="2417763"/>
            <a:chOff x="182118" y="3835400"/>
            <a:chExt cx="9038083" cy="2417128"/>
          </a:xfrm>
        </p:grpSpPr>
        <p:grpSp>
          <p:nvGrpSpPr>
            <p:cNvPr id="41035" name="Group 191"/>
            <p:cNvGrpSpPr>
              <a:grpSpLocks/>
            </p:cNvGrpSpPr>
            <p:nvPr/>
          </p:nvGrpSpPr>
          <p:grpSpPr bwMode="auto">
            <a:xfrm>
              <a:off x="182118" y="3835400"/>
              <a:ext cx="5965952" cy="2417128"/>
              <a:chOff x="182118" y="3835400"/>
              <a:chExt cx="5965952" cy="241712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030978" y="4559300"/>
                <a:ext cx="1117092" cy="5207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/>
                  <a:t>Mapper </a:t>
                </a:r>
                <a:r>
                  <a:rPr lang="en-US" sz="1400" dirty="0" smtClean="0"/>
                  <a:t>M+N</a:t>
                </a:r>
                <a:endParaRPr lang="en-US" sz="1400" dirty="0"/>
              </a:p>
            </p:txBody>
          </p:sp>
          <p:cxnSp>
            <p:nvCxnSpPr>
              <p:cNvPr id="135" name="Straight Arrow Connector 134"/>
              <p:cNvCxnSpPr>
                <a:stCxn id="28" idx="0"/>
                <a:endCxn id="139" idx="4"/>
              </p:cNvCxnSpPr>
              <p:nvPr/>
            </p:nvCxnSpPr>
            <p:spPr>
              <a:xfrm flipV="1">
                <a:off x="642516" y="5079673"/>
                <a:ext cx="9843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/>
              <p:cNvSpPr/>
              <p:nvPr/>
            </p:nvSpPr>
            <p:spPr>
              <a:xfrm>
                <a:off x="1401826" y="4559300"/>
                <a:ext cx="1117092" cy="5207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/>
                  <a:t>Mapper 2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82118" y="4559300"/>
                <a:ext cx="1117092" cy="5207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/>
                  <a:t>Mapper 1</a:t>
                </a:r>
              </a:p>
            </p:txBody>
          </p:sp>
          <p:cxnSp>
            <p:nvCxnSpPr>
              <p:cNvPr id="141" name="Straight Arrow Connector 140"/>
              <p:cNvCxnSpPr>
                <a:stCxn id="62" idx="0"/>
                <a:endCxn id="138" idx="4"/>
              </p:cNvCxnSpPr>
              <p:nvPr/>
            </p:nvCxnSpPr>
            <p:spPr>
              <a:xfrm flipV="1">
                <a:off x="1191818" y="5079673"/>
                <a:ext cx="768388" cy="11728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/>
              <p:cNvSpPr/>
              <p:nvPr/>
            </p:nvSpPr>
            <p:spPr>
              <a:xfrm>
                <a:off x="2658364" y="4559300"/>
                <a:ext cx="1117092" cy="5207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/>
                  <a:t>Mapper 3</a:t>
                </a:r>
              </a:p>
            </p:txBody>
          </p:sp>
          <p:cxnSp>
            <p:nvCxnSpPr>
              <p:cNvPr id="145" name="Straight Arrow Connector 144"/>
              <p:cNvCxnSpPr>
                <a:stCxn id="58" idx="0"/>
                <a:endCxn id="143" idx="4"/>
              </p:cNvCxnSpPr>
              <p:nvPr/>
            </p:nvCxnSpPr>
            <p:spPr>
              <a:xfrm flipV="1">
                <a:off x="2123726" y="5079673"/>
                <a:ext cx="1093842" cy="66816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4030408" y="4838436"/>
                <a:ext cx="727111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>
                <a:stCxn id="22" idx="0"/>
                <a:endCxn id="133" idx="4"/>
              </p:cNvCxnSpPr>
              <p:nvPr/>
            </p:nvCxnSpPr>
            <p:spPr>
              <a:xfrm flipH="1" flipV="1">
                <a:off x="5589409" y="5079673"/>
                <a:ext cx="112718" cy="66022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 flipV="1">
                <a:off x="3250906" y="3835400"/>
                <a:ext cx="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V="1">
                <a:off x="783810" y="3835400"/>
                <a:ext cx="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2020534" y="3835400"/>
                <a:ext cx="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V="1">
                <a:off x="5651325" y="3835400"/>
                <a:ext cx="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Isosceles Triangle 155"/>
              <p:cNvSpPr>
                <a:spLocks noChangeArrowheads="1"/>
              </p:cNvSpPr>
              <p:nvPr/>
            </p:nvSpPr>
            <p:spPr bwMode="auto">
              <a:xfrm>
                <a:off x="813974" y="4336918"/>
                <a:ext cx="182571" cy="114270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7" name="Isosceles Triangle 156"/>
              <p:cNvSpPr>
                <a:spLocks noChangeArrowheads="1"/>
              </p:cNvSpPr>
              <p:nvPr/>
            </p:nvSpPr>
            <p:spPr bwMode="auto">
              <a:xfrm>
                <a:off x="825087" y="4114727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8" name="Isosceles Triangle 157"/>
              <p:cNvSpPr>
                <a:spLocks noChangeArrowheads="1"/>
              </p:cNvSpPr>
              <p:nvPr/>
            </p:nvSpPr>
            <p:spPr bwMode="auto">
              <a:xfrm>
                <a:off x="532972" y="4333744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9" name="Hexagon 158"/>
              <p:cNvSpPr>
                <a:spLocks noChangeArrowheads="1"/>
              </p:cNvSpPr>
              <p:nvPr/>
            </p:nvSpPr>
            <p:spPr bwMode="auto">
              <a:xfrm>
                <a:off x="532972" y="4106792"/>
                <a:ext cx="177809" cy="152360"/>
              </a:xfrm>
              <a:prstGeom prst="hexagon">
                <a:avLst>
                  <a:gd name="adj" fmla="val 24999"/>
                  <a:gd name="vf" fmla="val 11547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0" name="Hexagon 159"/>
              <p:cNvSpPr>
                <a:spLocks noChangeArrowheads="1"/>
              </p:cNvSpPr>
              <p:nvPr/>
            </p:nvSpPr>
            <p:spPr bwMode="auto">
              <a:xfrm>
                <a:off x="1787159" y="4348028"/>
                <a:ext cx="177809" cy="152360"/>
              </a:xfrm>
              <a:prstGeom prst="hexagon">
                <a:avLst>
                  <a:gd name="adj" fmla="val 24999"/>
                  <a:gd name="vf" fmla="val 11547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Hexagon 160"/>
              <p:cNvSpPr>
                <a:spLocks noChangeArrowheads="1"/>
              </p:cNvSpPr>
              <p:nvPr/>
            </p:nvSpPr>
            <p:spPr bwMode="auto">
              <a:xfrm>
                <a:off x="1787159" y="4132185"/>
                <a:ext cx="177809" cy="152360"/>
              </a:xfrm>
              <a:prstGeom prst="hexagon">
                <a:avLst>
                  <a:gd name="adj" fmla="val 24999"/>
                  <a:gd name="vf" fmla="val 11547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Oval 161"/>
              <p:cNvSpPr>
                <a:spLocks noChangeArrowheads="1"/>
              </p:cNvSpPr>
              <p:nvPr/>
            </p:nvSpPr>
            <p:spPr bwMode="auto">
              <a:xfrm>
                <a:off x="1825261" y="3952844"/>
                <a:ext cx="109543" cy="10950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Isosceles Triangle 162"/>
              <p:cNvSpPr>
                <a:spLocks noChangeArrowheads="1"/>
              </p:cNvSpPr>
              <p:nvPr/>
            </p:nvSpPr>
            <p:spPr bwMode="auto">
              <a:xfrm>
                <a:off x="3269957" y="4371834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Isosceles Triangle 163"/>
              <p:cNvSpPr>
                <a:spLocks noChangeArrowheads="1"/>
              </p:cNvSpPr>
              <p:nvPr/>
            </p:nvSpPr>
            <p:spPr bwMode="auto">
              <a:xfrm>
                <a:off x="3282658" y="4194081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Isosceles Triangle 164"/>
              <p:cNvSpPr>
                <a:spLocks noChangeArrowheads="1"/>
              </p:cNvSpPr>
              <p:nvPr/>
            </p:nvSpPr>
            <p:spPr bwMode="auto">
              <a:xfrm>
                <a:off x="3009594" y="4360725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Oval 165"/>
              <p:cNvSpPr>
                <a:spLocks noChangeArrowheads="1"/>
              </p:cNvSpPr>
              <p:nvPr/>
            </p:nvSpPr>
            <p:spPr bwMode="auto">
              <a:xfrm>
                <a:off x="3044521" y="4173449"/>
                <a:ext cx="109543" cy="10950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Oval 166"/>
              <p:cNvSpPr>
                <a:spLocks noChangeArrowheads="1"/>
              </p:cNvSpPr>
              <p:nvPr/>
            </p:nvSpPr>
            <p:spPr bwMode="auto">
              <a:xfrm>
                <a:off x="3044521" y="3995696"/>
                <a:ext cx="109543" cy="10950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Isosceles Triangle 167"/>
              <p:cNvSpPr>
                <a:spLocks noChangeArrowheads="1"/>
              </p:cNvSpPr>
              <p:nvPr/>
            </p:nvSpPr>
            <p:spPr bwMode="auto">
              <a:xfrm>
                <a:off x="5697365" y="4314699"/>
                <a:ext cx="182571" cy="114270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Oval 168"/>
              <p:cNvSpPr>
                <a:spLocks noChangeArrowheads="1"/>
              </p:cNvSpPr>
              <p:nvPr/>
            </p:nvSpPr>
            <p:spPr bwMode="auto">
              <a:xfrm>
                <a:off x="5729116" y="4103618"/>
                <a:ext cx="109542" cy="109508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Hexagon 169"/>
              <p:cNvSpPr>
                <a:spLocks noChangeArrowheads="1"/>
              </p:cNvSpPr>
              <p:nvPr/>
            </p:nvSpPr>
            <p:spPr bwMode="auto">
              <a:xfrm>
                <a:off x="5408426" y="4184558"/>
                <a:ext cx="177809" cy="152360"/>
              </a:xfrm>
              <a:prstGeom prst="hexagon">
                <a:avLst>
                  <a:gd name="adj" fmla="val 24999"/>
                  <a:gd name="vf" fmla="val 11547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1036" name="TextBox 180"/>
            <p:cNvSpPr txBox="1">
              <a:spLocks noChangeArrowheads="1"/>
            </p:cNvSpPr>
            <p:nvPr/>
          </p:nvSpPr>
          <p:spPr bwMode="auto">
            <a:xfrm>
              <a:off x="6527801" y="4109303"/>
              <a:ext cx="2692400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- Each mapper processes one block (split)</a:t>
              </a:r>
            </a:p>
            <a:p>
              <a:pPr eaLnBrk="1" hangingPunct="1"/>
              <a:endParaRPr lang="en-US" sz="1400"/>
            </a:p>
            <a:p>
              <a:pPr eaLnBrk="1" hangingPunct="1"/>
              <a:r>
                <a:rPr lang="en-US" sz="1400"/>
                <a:t>- Each mapper produces the join key and the record pairs</a:t>
              </a:r>
            </a:p>
          </p:txBody>
        </p:sp>
        <p:sp>
          <p:nvSpPr>
            <p:cNvPr id="184" name="Right Brace 183"/>
            <p:cNvSpPr/>
            <p:nvPr/>
          </p:nvSpPr>
          <p:spPr>
            <a:xfrm>
              <a:off x="6368910" y="3995696"/>
              <a:ext cx="355618" cy="1426787"/>
            </a:xfrm>
            <a:prstGeom prst="rightBrac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95" name="Group 194"/>
          <p:cNvGrpSpPr>
            <a:grpSpLocks/>
          </p:cNvGrpSpPr>
          <p:nvPr/>
        </p:nvGrpSpPr>
        <p:grpSpPr bwMode="auto">
          <a:xfrm>
            <a:off x="331788" y="1812925"/>
            <a:ext cx="8685212" cy="974725"/>
            <a:chOff x="331470" y="1812516"/>
            <a:chExt cx="8685530" cy="974844"/>
          </a:xfrm>
        </p:grpSpPr>
        <p:sp>
          <p:nvSpPr>
            <p:cNvPr id="86" name="Oval 85"/>
            <p:cNvSpPr/>
            <p:nvPr/>
          </p:nvSpPr>
          <p:spPr>
            <a:xfrm>
              <a:off x="331470" y="2209800"/>
              <a:ext cx="1430528" cy="520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Reducer 1</a:t>
              </a:r>
            </a:p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2131822" y="2209800"/>
              <a:ext cx="1430528" cy="520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Reducer 2</a:t>
              </a:r>
            </a:p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4675378" y="2209800"/>
              <a:ext cx="1547622" cy="520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Reducer N</a:t>
              </a:r>
            </a:p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3795522" y="2514277"/>
              <a:ext cx="727102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021" name="Group 123"/>
            <p:cNvGrpSpPr>
              <a:grpSpLocks/>
            </p:cNvGrpSpPr>
            <p:nvPr/>
          </p:nvGrpSpPr>
          <p:grpSpPr bwMode="auto">
            <a:xfrm>
              <a:off x="858012" y="2566670"/>
              <a:ext cx="224028" cy="91440"/>
              <a:chOff x="6113272" y="3978148"/>
              <a:chExt cx="224028" cy="91440"/>
            </a:xfrm>
          </p:grpSpPr>
          <p:sp>
            <p:nvSpPr>
              <p:cNvPr id="122" name="Isosceles Triangle 121"/>
              <p:cNvSpPr>
                <a:spLocks noChangeArrowheads="1"/>
              </p:cNvSpPr>
              <p:nvPr/>
            </p:nvSpPr>
            <p:spPr bwMode="auto">
              <a:xfrm rot="5400000">
                <a:off x="6122526" y="3969422"/>
                <a:ext cx="92086" cy="109541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3" name="Isosceles Triangle 122"/>
              <p:cNvSpPr>
                <a:spLocks noChangeArrowheads="1"/>
              </p:cNvSpPr>
              <p:nvPr/>
            </p:nvSpPr>
            <p:spPr bwMode="auto">
              <a:xfrm rot="-5400000">
                <a:off x="6236831" y="3969422"/>
                <a:ext cx="92086" cy="109541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1022" name="Group 124"/>
            <p:cNvGrpSpPr>
              <a:grpSpLocks/>
            </p:cNvGrpSpPr>
            <p:nvPr/>
          </p:nvGrpSpPr>
          <p:grpSpPr bwMode="auto">
            <a:xfrm>
              <a:off x="2752090" y="2592070"/>
              <a:ext cx="224028" cy="91440"/>
              <a:chOff x="6113272" y="3978148"/>
              <a:chExt cx="224028" cy="91440"/>
            </a:xfrm>
          </p:grpSpPr>
          <p:sp>
            <p:nvSpPr>
              <p:cNvPr id="126" name="Isosceles Triangle 125"/>
              <p:cNvSpPr>
                <a:spLocks noChangeArrowheads="1"/>
              </p:cNvSpPr>
              <p:nvPr/>
            </p:nvSpPr>
            <p:spPr bwMode="auto">
              <a:xfrm rot="5400000">
                <a:off x="6122405" y="3969425"/>
                <a:ext cx="92086" cy="109542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7" name="Isosceles Triangle 126"/>
              <p:cNvSpPr>
                <a:spLocks noChangeArrowheads="1"/>
              </p:cNvSpPr>
              <p:nvPr/>
            </p:nvSpPr>
            <p:spPr bwMode="auto">
              <a:xfrm rot="-5400000">
                <a:off x="6236710" y="3969425"/>
                <a:ext cx="92086" cy="109542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1023" name="Group 127"/>
            <p:cNvGrpSpPr>
              <a:grpSpLocks/>
            </p:cNvGrpSpPr>
            <p:nvPr/>
          </p:nvGrpSpPr>
          <p:grpSpPr bwMode="auto">
            <a:xfrm>
              <a:off x="5380228" y="2612390"/>
              <a:ext cx="224028" cy="91440"/>
              <a:chOff x="6113272" y="3978148"/>
              <a:chExt cx="224028" cy="91440"/>
            </a:xfrm>
          </p:grpSpPr>
          <p:sp>
            <p:nvSpPr>
              <p:cNvPr id="129" name="Isosceles Triangle 128"/>
              <p:cNvSpPr>
                <a:spLocks noChangeArrowheads="1"/>
              </p:cNvSpPr>
              <p:nvPr/>
            </p:nvSpPr>
            <p:spPr bwMode="auto">
              <a:xfrm rot="5400000">
                <a:off x="6122471" y="3968951"/>
                <a:ext cx="90499" cy="109541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0" name="Isosceles Triangle 129"/>
              <p:cNvSpPr>
                <a:spLocks noChangeArrowheads="1"/>
              </p:cNvSpPr>
              <p:nvPr/>
            </p:nvSpPr>
            <p:spPr bwMode="auto">
              <a:xfrm rot="-5400000">
                <a:off x="6236775" y="3968951"/>
                <a:ext cx="90499" cy="109541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49" name="Up Arrow 148"/>
            <p:cNvSpPr>
              <a:spLocks noChangeArrowheads="1"/>
            </p:cNvSpPr>
            <p:nvPr/>
          </p:nvSpPr>
          <p:spPr bwMode="auto">
            <a:xfrm>
              <a:off x="904578" y="1815691"/>
              <a:ext cx="312749" cy="33024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" name="Up Arrow 149"/>
            <p:cNvSpPr>
              <a:spLocks noChangeArrowheads="1"/>
            </p:cNvSpPr>
            <p:nvPr/>
          </p:nvSpPr>
          <p:spPr bwMode="auto">
            <a:xfrm>
              <a:off x="2758846" y="1826806"/>
              <a:ext cx="312749" cy="33024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1" name="Up Arrow 150"/>
            <p:cNvSpPr>
              <a:spLocks noChangeArrowheads="1"/>
            </p:cNvSpPr>
            <p:nvPr/>
          </p:nvSpPr>
          <p:spPr bwMode="auto">
            <a:xfrm>
              <a:off x="5335453" y="1826806"/>
              <a:ext cx="312748" cy="33024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27" name="TextBox 181"/>
            <p:cNvSpPr txBox="1">
              <a:spLocks noChangeArrowheads="1"/>
            </p:cNvSpPr>
            <p:nvPr/>
          </p:nvSpPr>
          <p:spPr bwMode="auto">
            <a:xfrm>
              <a:off x="6645981" y="2048240"/>
              <a:ext cx="237101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 Reducers perform the actual join</a:t>
              </a:r>
            </a:p>
          </p:txBody>
        </p:sp>
        <p:sp>
          <p:nvSpPr>
            <p:cNvPr id="185" name="Right Brace 184"/>
            <p:cNvSpPr/>
            <p:nvPr/>
          </p:nvSpPr>
          <p:spPr>
            <a:xfrm>
              <a:off x="6368953" y="1812516"/>
              <a:ext cx="355613" cy="974844"/>
            </a:xfrm>
            <a:prstGeom prst="rightBrac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93" name="Group 192"/>
          <p:cNvGrpSpPr>
            <a:grpSpLocks/>
          </p:cNvGrpSpPr>
          <p:nvPr/>
        </p:nvGrpSpPr>
        <p:grpSpPr bwMode="auto">
          <a:xfrm>
            <a:off x="342900" y="2755900"/>
            <a:ext cx="8623300" cy="1057275"/>
            <a:chOff x="342900" y="2755900"/>
            <a:chExt cx="8623301" cy="1057910"/>
          </a:xfrm>
        </p:grpSpPr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342900" y="3429404"/>
              <a:ext cx="5956301" cy="38122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Shuffling and Sorting Phase</a:t>
              </a: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1003300" y="2768608"/>
              <a:ext cx="0" cy="6862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889250" y="2755900"/>
              <a:ext cx="0" cy="6862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5559426" y="2755900"/>
              <a:ext cx="0" cy="6862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Isosceles Triangle 100"/>
            <p:cNvSpPr>
              <a:spLocks noChangeArrowheads="1"/>
            </p:cNvSpPr>
            <p:nvPr/>
          </p:nvSpPr>
          <p:spPr bwMode="auto">
            <a:xfrm>
              <a:off x="787400" y="2879799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Isosceles Triangle 101"/>
            <p:cNvSpPr>
              <a:spLocks noChangeArrowheads="1"/>
            </p:cNvSpPr>
            <p:nvPr/>
          </p:nvSpPr>
          <p:spPr bwMode="auto">
            <a:xfrm>
              <a:off x="787400" y="2995757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Isosceles Triangle 102"/>
            <p:cNvSpPr>
              <a:spLocks noChangeArrowheads="1"/>
            </p:cNvSpPr>
            <p:nvPr/>
          </p:nvSpPr>
          <p:spPr bwMode="auto">
            <a:xfrm>
              <a:off x="787400" y="3113303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Isosceles Triangle 103"/>
            <p:cNvSpPr>
              <a:spLocks noChangeArrowheads="1"/>
            </p:cNvSpPr>
            <p:nvPr/>
          </p:nvSpPr>
          <p:spPr bwMode="auto">
            <a:xfrm>
              <a:off x="787400" y="3240379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Isosceles Triangle 104"/>
            <p:cNvSpPr>
              <a:spLocks noChangeArrowheads="1"/>
            </p:cNvSpPr>
            <p:nvPr/>
          </p:nvSpPr>
          <p:spPr bwMode="auto">
            <a:xfrm>
              <a:off x="1009650" y="2930630"/>
              <a:ext cx="182563" cy="112781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dist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Isosceles Triangle 105"/>
            <p:cNvSpPr>
              <a:spLocks noChangeArrowheads="1"/>
            </p:cNvSpPr>
            <p:nvPr/>
          </p:nvSpPr>
          <p:spPr bwMode="auto">
            <a:xfrm>
              <a:off x="1009650" y="3081533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dist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Isosceles Triangle 106"/>
            <p:cNvSpPr>
              <a:spLocks noChangeArrowheads="1"/>
            </p:cNvSpPr>
            <p:nvPr/>
          </p:nvSpPr>
          <p:spPr bwMode="auto">
            <a:xfrm>
              <a:off x="1009650" y="3234025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dist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Hexagon 107"/>
            <p:cNvSpPr>
              <a:spLocks noChangeArrowheads="1"/>
            </p:cNvSpPr>
            <p:nvPr/>
          </p:nvSpPr>
          <p:spPr bwMode="auto">
            <a:xfrm>
              <a:off x="2673350" y="2841676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Hexagon 108"/>
            <p:cNvSpPr>
              <a:spLocks noChangeArrowheads="1"/>
            </p:cNvSpPr>
            <p:nvPr/>
          </p:nvSpPr>
          <p:spPr bwMode="auto">
            <a:xfrm>
              <a:off x="2673350" y="3006876"/>
              <a:ext cx="177800" cy="15090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Hexagon 109"/>
            <p:cNvSpPr>
              <a:spLocks noChangeArrowheads="1"/>
            </p:cNvSpPr>
            <p:nvPr/>
          </p:nvSpPr>
          <p:spPr bwMode="auto">
            <a:xfrm>
              <a:off x="2673350" y="3195902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Hexagon 110"/>
            <p:cNvSpPr>
              <a:spLocks noChangeArrowheads="1"/>
            </p:cNvSpPr>
            <p:nvPr/>
          </p:nvSpPr>
          <p:spPr bwMode="auto">
            <a:xfrm>
              <a:off x="2943225" y="2855973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Hexagon 111"/>
            <p:cNvSpPr>
              <a:spLocks noChangeArrowheads="1"/>
            </p:cNvSpPr>
            <p:nvPr/>
          </p:nvSpPr>
          <p:spPr bwMode="auto">
            <a:xfrm>
              <a:off x="2943225" y="3032291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3" name="Hexagon 112"/>
            <p:cNvSpPr>
              <a:spLocks noChangeArrowheads="1"/>
            </p:cNvSpPr>
            <p:nvPr/>
          </p:nvSpPr>
          <p:spPr bwMode="auto">
            <a:xfrm>
              <a:off x="2943225" y="3210198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365751" y="2971930"/>
              <a:ext cx="109538" cy="109604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>
              <a:off x="5365751" y="3124421"/>
              <a:ext cx="109538" cy="109604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5365751" y="3276913"/>
              <a:ext cx="109538" cy="109604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5637214" y="2832146"/>
              <a:ext cx="109537" cy="111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637214" y="2984637"/>
              <a:ext cx="109537" cy="1096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5637214" y="3137129"/>
              <a:ext cx="109537" cy="1096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5637214" y="3289620"/>
              <a:ext cx="109537" cy="1096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6" name="Right Brace 185"/>
            <p:cNvSpPr/>
            <p:nvPr/>
          </p:nvSpPr>
          <p:spPr>
            <a:xfrm>
              <a:off x="6369051" y="3137129"/>
              <a:ext cx="355600" cy="676681"/>
            </a:xfrm>
            <a:prstGeom prst="rightBrac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010" name="TextBox 186"/>
            <p:cNvSpPr txBox="1">
              <a:spLocks noChangeArrowheads="1"/>
            </p:cNvSpPr>
            <p:nvPr/>
          </p:nvSpPr>
          <p:spPr bwMode="auto">
            <a:xfrm>
              <a:off x="6707461" y="3175000"/>
              <a:ext cx="22587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Shuffling and sorting over the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81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/>
          <p:cNvSpPr>
            <a:spLocks noChangeArrowheads="1"/>
          </p:cNvSpPr>
          <p:nvPr/>
        </p:nvSpPr>
        <p:spPr bwMode="auto">
          <a:xfrm>
            <a:off x="266700" y="1068388"/>
            <a:ext cx="6102350" cy="481012"/>
          </a:xfrm>
          <a:prstGeom prst="rect">
            <a:avLst/>
          </a:prstGeom>
          <a:solidFill>
            <a:srgbClr val="E8E8ED"/>
          </a:solidFill>
          <a:ln w="12700">
            <a:solidFill>
              <a:srgbClr val="22210C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535" y="-14766"/>
            <a:ext cx="8706506" cy="1073586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Joining Large Dataset (A) with Small Dataset (B)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solidFill>
                  <a:srgbClr val="FFFF00"/>
                </a:solidFill>
              </a:rPr>
              <a:t>Broadcast/Replication Join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E7B958-D223-724B-8EFE-5EDFF459C407}" type="slidenum">
              <a:rPr lang="ar-sa" sz="1400">
                <a:solidFill>
                  <a:srgbClr val="FFFFFF"/>
                </a:solidFill>
              </a:rPr>
              <a:pPr eaLnBrk="1" hangingPunct="1"/>
              <a:t>17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6" name="Can 5"/>
          <p:cNvSpPr>
            <a:spLocks noChangeArrowheads="1"/>
          </p:cNvSpPr>
          <p:nvPr/>
        </p:nvSpPr>
        <p:spPr bwMode="auto">
          <a:xfrm>
            <a:off x="266700" y="5435600"/>
            <a:ext cx="1371600" cy="1346200"/>
          </a:xfrm>
          <a:prstGeom prst="can">
            <a:avLst>
              <a:gd name="adj" fmla="val 16509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an 6"/>
          <p:cNvSpPr>
            <a:spLocks noChangeArrowheads="1"/>
          </p:cNvSpPr>
          <p:nvPr/>
        </p:nvSpPr>
        <p:spPr bwMode="auto">
          <a:xfrm>
            <a:off x="1778000" y="5435600"/>
            <a:ext cx="1371600" cy="1346200"/>
          </a:xfrm>
          <a:prstGeom prst="can">
            <a:avLst>
              <a:gd name="adj" fmla="val 17454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an 7"/>
          <p:cNvSpPr>
            <a:spLocks noChangeArrowheads="1"/>
          </p:cNvSpPr>
          <p:nvPr/>
        </p:nvSpPr>
        <p:spPr bwMode="auto">
          <a:xfrm>
            <a:off x="3251200" y="5435600"/>
            <a:ext cx="1371600" cy="1346200"/>
          </a:xfrm>
          <a:prstGeom prst="can">
            <a:avLst>
              <a:gd name="adj" fmla="val 14625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Can 8"/>
          <p:cNvSpPr>
            <a:spLocks noChangeArrowheads="1"/>
          </p:cNvSpPr>
          <p:nvPr/>
        </p:nvSpPr>
        <p:spPr bwMode="auto">
          <a:xfrm>
            <a:off x="4749800" y="5435600"/>
            <a:ext cx="1371600" cy="1346200"/>
          </a:xfrm>
          <a:prstGeom prst="can">
            <a:avLst>
              <a:gd name="adj" fmla="val 16509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0968" name="Group 76"/>
          <p:cNvGrpSpPr>
            <a:grpSpLocks/>
          </p:cNvGrpSpPr>
          <p:nvPr/>
        </p:nvGrpSpPr>
        <p:grpSpPr bwMode="auto">
          <a:xfrm>
            <a:off x="3392488" y="6256338"/>
            <a:ext cx="622300" cy="406400"/>
            <a:chOff x="4229100" y="2070100"/>
            <a:chExt cx="622300" cy="40640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229100" y="20701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4389437" y="22987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Isosceles Triangle 11"/>
            <p:cNvSpPr>
              <a:spLocks noChangeArrowheads="1"/>
            </p:cNvSpPr>
            <p:nvPr/>
          </p:nvSpPr>
          <p:spPr bwMode="auto">
            <a:xfrm>
              <a:off x="4630737" y="2293937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Hexagon 12"/>
            <p:cNvSpPr>
              <a:spLocks noChangeArrowheads="1"/>
            </p:cNvSpPr>
            <p:nvPr/>
          </p:nvSpPr>
          <p:spPr bwMode="auto">
            <a:xfrm>
              <a:off x="4500562" y="21415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287837" y="21336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1" name="Group 74"/>
          <p:cNvGrpSpPr>
            <a:grpSpLocks/>
          </p:cNvGrpSpPr>
          <p:nvPr/>
        </p:nvGrpSpPr>
        <p:grpSpPr bwMode="auto">
          <a:xfrm>
            <a:off x="331788" y="5764213"/>
            <a:ext cx="622300" cy="406400"/>
            <a:chOff x="4533900" y="3289300"/>
            <a:chExt cx="622300" cy="406400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533900" y="32893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Isosceles Triangle 28"/>
            <p:cNvSpPr>
              <a:spLocks noChangeArrowheads="1"/>
            </p:cNvSpPr>
            <p:nvPr/>
          </p:nvSpPr>
          <p:spPr bwMode="auto">
            <a:xfrm>
              <a:off x="4600575" y="33178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Hexagon 31"/>
            <p:cNvSpPr>
              <a:spLocks noChangeArrowheads="1"/>
            </p:cNvSpPr>
            <p:nvPr/>
          </p:nvSpPr>
          <p:spPr bwMode="auto">
            <a:xfrm>
              <a:off x="4627562" y="35131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Isosceles Triangle 32"/>
            <p:cNvSpPr>
              <a:spLocks noChangeArrowheads="1"/>
            </p:cNvSpPr>
            <p:nvPr/>
          </p:nvSpPr>
          <p:spPr bwMode="auto">
            <a:xfrm>
              <a:off x="4867275" y="33305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Isosceles Triangle 33"/>
            <p:cNvSpPr>
              <a:spLocks noChangeArrowheads="1"/>
            </p:cNvSpPr>
            <p:nvPr/>
          </p:nvSpPr>
          <p:spPr bwMode="auto">
            <a:xfrm>
              <a:off x="4867275" y="35210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2" name="Group 81"/>
          <p:cNvGrpSpPr>
            <a:grpSpLocks/>
          </p:cNvGrpSpPr>
          <p:nvPr/>
        </p:nvGrpSpPr>
        <p:grpSpPr bwMode="auto">
          <a:xfrm>
            <a:off x="4870450" y="6232525"/>
            <a:ext cx="622300" cy="406400"/>
            <a:chOff x="2891536" y="2471928"/>
            <a:chExt cx="622300" cy="406400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891536" y="2471928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Isosceles Triangle 44"/>
            <p:cNvSpPr>
              <a:spLocks noChangeArrowheads="1"/>
            </p:cNvSpPr>
            <p:nvPr/>
          </p:nvSpPr>
          <p:spPr bwMode="auto">
            <a:xfrm>
              <a:off x="3293174" y="2695766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Hexagon 45"/>
            <p:cNvSpPr>
              <a:spLocks noChangeArrowheads="1"/>
            </p:cNvSpPr>
            <p:nvPr/>
          </p:nvSpPr>
          <p:spPr bwMode="auto">
            <a:xfrm>
              <a:off x="3112199" y="2543366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2950274" y="2700528"/>
              <a:ext cx="111125" cy="1095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3" name="Group 82"/>
          <p:cNvGrpSpPr>
            <a:grpSpLocks/>
          </p:cNvGrpSpPr>
          <p:nvPr/>
        </p:nvGrpSpPr>
        <p:grpSpPr bwMode="auto">
          <a:xfrm>
            <a:off x="2487613" y="5759450"/>
            <a:ext cx="622300" cy="406400"/>
            <a:chOff x="1913636" y="1719072"/>
            <a:chExt cx="622300" cy="406400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913636" y="1719072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Isosceles Triangle 66"/>
            <p:cNvSpPr>
              <a:spLocks noChangeArrowheads="1"/>
            </p:cNvSpPr>
            <p:nvPr/>
          </p:nvSpPr>
          <p:spPr bwMode="auto">
            <a:xfrm>
              <a:off x="2315273" y="1942910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Hexagon 67"/>
            <p:cNvSpPr>
              <a:spLocks noChangeArrowheads="1"/>
            </p:cNvSpPr>
            <p:nvPr/>
          </p:nvSpPr>
          <p:spPr bwMode="auto">
            <a:xfrm>
              <a:off x="2134298" y="1790510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1972373" y="1947672"/>
              <a:ext cx="111125" cy="1095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4" name="Group 78"/>
          <p:cNvGrpSpPr>
            <a:grpSpLocks/>
          </p:cNvGrpSpPr>
          <p:nvPr/>
        </p:nvGrpSpPr>
        <p:grpSpPr bwMode="auto">
          <a:xfrm>
            <a:off x="3900488" y="5735638"/>
            <a:ext cx="622300" cy="406400"/>
            <a:chOff x="453136" y="2150872"/>
            <a:chExt cx="622300" cy="406400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53136" y="2150872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Isosceles Triangle 54"/>
            <p:cNvSpPr>
              <a:spLocks noChangeArrowheads="1"/>
            </p:cNvSpPr>
            <p:nvPr/>
          </p:nvSpPr>
          <p:spPr bwMode="auto">
            <a:xfrm>
              <a:off x="854773" y="2374709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Hexagon 55"/>
            <p:cNvSpPr>
              <a:spLocks noChangeArrowheads="1"/>
            </p:cNvSpPr>
            <p:nvPr/>
          </p:nvSpPr>
          <p:spPr bwMode="auto">
            <a:xfrm>
              <a:off x="673798" y="2222309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511873" y="2379472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524573" y="2214372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5" name="Group 79"/>
          <p:cNvGrpSpPr>
            <a:grpSpLocks/>
          </p:cNvGrpSpPr>
          <p:nvPr/>
        </p:nvGrpSpPr>
        <p:grpSpPr bwMode="auto">
          <a:xfrm>
            <a:off x="1811338" y="5748338"/>
            <a:ext cx="622300" cy="406400"/>
            <a:chOff x="1651000" y="2738628"/>
            <a:chExt cx="622300" cy="406400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651000" y="2738628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Isosceles Triangle 58"/>
            <p:cNvSpPr>
              <a:spLocks noChangeArrowheads="1"/>
            </p:cNvSpPr>
            <p:nvPr/>
          </p:nvSpPr>
          <p:spPr bwMode="auto">
            <a:xfrm>
              <a:off x="2052637" y="29624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1709737" y="2967228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Isosceles Triangle 70"/>
            <p:cNvSpPr>
              <a:spLocks noChangeArrowheads="1"/>
            </p:cNvSpPr>
            <p:nvPr/>
          </p:nvSpPr>
          <p:spPr bwMode="auto">
            <a:xfrm>
              <a:off x="2014537" y="28100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Isosceles Triangle 71"/>
            <p:cNvSpPr>
              <a:spLocks noChangeArrowheads="1"/>
            </p:cNvSpPr>
            <p:nvPr/>
          </p:nvSpPr>
          <p:spPr bwMode="auto">
            <a:xfrm>
              <a:off x="1874837" y="29624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1811337" y="2814828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6" name="Group 80"/>
          <p:cNvGrpSpPr>
            <a:grpSpLocks/>
          </p:cNvGrpSpPr>
          <p:nvPr/>
        </p:nvGrpSpPr>
        <p:grpSpPr bwMode="auto">
          <a:xfrm>
            <a:off x="879475" y="6253163"/>
            <a:ext cx="622300" cy="406400"/>
            <a:chOff x="2745486" y="3440684"/>
            <a:chExt cx="622300" cy="406400"/>
          </a:xfrm>
        </p:grpSpPr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2745486" y="3440684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Hexagon 63"/>
            <p:cNvSpPr>
              <a:spLocks noChangeArrowheads="1"/>
            </p:cNvSpPr>
            <p:nvPr/>
          </p:nvSpPr>
          <p:spPr bwMode="auto">
            <a:xfrm>
              <a:off x="2953449" y="3499421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2791524" y="3656584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Hexagon 73"/>
            <p:cNvSpPr>
              <a:spLocks noChangeArrowheads="1"/>
            </p:cNvSpPr>
            <p:nvPr/>
          </p:nvSpPr>
          <p:spPr bwMode="auto">
            <a:xfrm>
              <a:off x="3105849" y="3651821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7" name="Group 188"/>
          <p:cNvGrpSpPr>
            <a:grpSpLocks/>
          </p:cNvGrpSpPr>
          <p:nvPr/>
        </p:nvGrpSpPr>
        <p:grpSpPr bwMode="auto">
          <a:xfrm>
            <a:off x="509588" y="1119188"/>
            <a:ext cx="1355725" cy="338137"/>
            <a:chOff x="9283700" y="1898134"/>
            <a:chExt cx="1355782" cy="338554"/>
          </a:xfrm>
        </p:grpSpPr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>
              <a:off x="9283700" y="1985554"/>
              <a:ext cx="273061" cy="19232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81" name="TextBox 176"/>
            <p:cNvSpPr txBox="1">
              <a:spLocks noChangeArrowheads="1"/>
            </p:cNvSpPr>
            <p:nvPr/>
          </p:nvSpPr>
          <p:spPr bwMode="auto">
            <a:xfrm>
              <a:off x="9569958" y="1898134"/>
              <a:ext cx="106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Dataset A</a:t>
              </a:r>
            </a:p>
          </p:txBody>
        </p:sp>
      </p:grpSp>
      <p:grpSp>
        <p:nvGrpSpPr>
          <p:cNvPr id="40978" name="Group 189"/>
          <p:cNvGrpSpPr>
            <a:grpSpLocks/>
          </p:cNvGrpSpPr>
          <p:nvPr/>
        </p:nvGrpSpPr>
        <p:grpSpPr bwMode="auto">
          <a:xfrm>
            <a:off x="2274888" y="1119188"/>
            <a:ext cx="1371600" cy="338137"/>
            <a:chOff x="10769600" y="1898134"/>
            <a:chExt cx="1371912" cy="338554"/>
          </a:xfrm>
        </p:grpSpPr>
        <p:sp>
          <p:nvSpPr>
            <p:cNvPr id="172" name="Rectangle 171"/>
            <p:cNvSpPr>
              <a:spLocks noChangeArrowheads="1"/>
            </p:cNvSpPr>
            <p:nvPr/>
          </p:nvSpPr>
          <p:spPr bwMode="auto">
            <a:xfrm>
              <a:off x="10769600" y="1985554"/>
              <a:ext cx="273112" cy="192325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79" name="TextBox 177"/>
            <p:cNvSpPr txBox="1">
              <a:spLocks noChangeArrowheads="1"/>
            </p:cNvSpPr>
            <p:nvPr/>
          </p:nvSpPr>
          <p:spPr bwMode="auto">
            <a:xfrm>
              <a:off x="11055858" y="1898134"/>
              <a:ext cx="10856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Dataset B</a:t>
              </a:r>
            </a:p>
          </p:txBody>
        </p:sp>
      </p:grpSp>
      <p:grpSp>
        <p:nvGrpSpPr>
          <p:cNvPr id="40979" name="Group 190"/>
          <p:cNvGrpSpPr>
            <a:grpSpLocks/>
          </p:cNvGrpSpPr>
          <p:nvPr/>
        </p:nvGrpSpPr>
        <p:grpSpPr bwMode="auto">
          <a:xfrm>
            <a:off x="4014788" y="1112838"/>
            <a:ext cx="2257425" cy="350837"/>
            <a:chOff x="9316852" y="999490"/>
            <a:chExt cx="2256914" cy="352028"/>
          </a:xfrm>
        </p:grpSpPr>
        <p:sp>
          <p:nvSpPr>
            <p:cNvPr id="173" name="Isosceles Triangle 172"/>
            <p:cNvSpPr>
              <a:spLocks noChangeArrowheads="1"/>
            </p:cNvSpPr>
            <p:nvPr/>
          </p:nvSpPr>
          <p:spPr bwMode="auto">
            <a:xfrm>
              <a:off x="9546987" y="1236830"/>
              <a:ext cx="182522" cy="11468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" name="Hexagon 173"/>
            <p:cNvSpPr>
              <a:spLocks noChangeArrowheads="1"/>
            </p:cNvSpPr>
            <p:nvPr/>
          </p:nvSpPr>
          <p:spPr bwMode="auto">
            <a:xfrm>
              <a:off x="9316852" y="1118956"/>
              <a:ext cx="177760" cy="152917"/>
            </a:xfrm>
            <a:prstGeom prst="hexagon">
              <a:avLst>
                <a:gd name="adj" fmla="val 24998"/>
                <a:gd name="vf" fmla="val 11547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>
              <a:off x="9581904" y="1029754"/>
              <a:ext cx="109513" cy="10991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77" name="TextBox 178"/>
            <p:cNvSpPr txBox="1">
              <a:spLocks noChangeArrowheads="1"/>
            </p:cNvSpPr>
            <p:nvPr/>
          </p:nvSpPr>
          <p:spPr bwMode="auto">
            <a:xfrm>
              <a:off x="9762052" y="999490"/>
              <a:ext cx="18117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Different join keys</a:t>
              </a:r>
            </a:p>
          </p:txBody>
        </p:sp>
      </p:grpSp>
      <p:sp>
        <p:nvSpPr>
          <p:cNvPr id="40980" name="TextBox 179"/>
          <p:cNvSpPr txBox="1">
            <a:spLocks noChangeArrowheads="1"/>
          </p:cNvSpPr>
          <p:nvPr/>
        </p:nvSpPr>
        <p:spPr bwMode="auto">
          <a:xfrm>
            <a:off x="6757988" y="6010275"/>
            <a:ext cx="2309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HDFS stores data blocks </a:t>
            </a:r>
            <a:endParaRPr lang="en-US" sz="1400">
              <a:solidFill>
                <a:srgbClr val="800000"/>
              </a:solidFill>
            </a:endParaRPr>
          </a:p>
          <a:p>
            <a:pPr eaLnBrk="1" hangingPunct="1"/>
            <a:r>
              <a:rPr lang="en-US" sz="1400" b="1">
                <a:solidFill>
                  <a:srgbClr val="800000"/>
                </a:solidFill>
              </a:rPr>
              <a:t>(Replicas are not shown)</a:t>
            </a:r>
          </a:p>
        </p:txBody>
      </p:sp>
      <p:sp>
        <p:nvSpPr>
          <p:cNvPr id="183" name="Right Brace 182"/>
          <p:cNvSpPr/>
          <p:nvPr/>
        </p:nvSpPr>
        <p:spPr>
          <a:xfrm>
            <a:off x="6369050" y="5583238"/>
            <a:ext cx="355600" cy="1173162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0997" name="Group 40996"/>
          <p:cNvGrpSpPr/>
          <p:nvPr/>
        </p:nvGrpSpPr>
        <p:grpSpPr>
          <a:xfrm>
            <a:off x="209634" y="3247421"/>
            <a:ext cx="5965658" cy="3212117"/>
            <a:chOff x="182563" y="3835400"/>
            <a:chExt cx="5965658" cy="3212117"/>
          </a:xfrm>
        </p:grpSpPr>
        <p:sp>
          <p:nvSpPr>
            <p:cNvPr id="133" name="Oval 132"/>
            <p:cNvSpPr/>
            <p:nvPr/>
          </p:nvSpPr>
          <p:spPr bwMode="auto">
            <a:xfrm>
              <a:off x="5031184" y="4559490"/>
              <a:ext cx="1117037" cy="5208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Mapper </a:t>
              </a:r>
              <a:r>
                <a:rPr lang="en-US" sz="1400" dirty="0" smtClean="0"/>
                <a:t>N</a:t>
              </a:r>
              <a:endParaRPr lang="en-US" sz="1400" dirty="0"/>
            </a:p>
          </p:txBody>
        </p:sp>
        <p:cxnSp>
          <p:nvCxnSpPr>
            <p:cNvPr id="135" name="Straight Arrow Connector 134"/>
            <p:cNvCxnSpPr>
              <a:stCxn id="28" idx="0"/>
              <a:endCxn id="139" idx="4"/>
            </p:cNvCxnSpPr>
            <p:nvPr/>
          </p:nvCxnSpPr>
          <p:spPr bwMode="auto">
            <a:xfrm flipV="1">
              <a:off x="615867" y="5080327"/>
              <a:ext cx="125215" cy="12718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 bwMode="auto">
            <a:xfrm>
              <a:off x="182563" y="4559490"/>
              <a:ext cx="1117037" cy="5208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Mapper 1</a:t>
              </a:r>
            </a:p>
          </p:txBody>
        </p:sp>
        <p:cxnSp>
          <p:nvCxnSpPr>
            <p:cNvPr id="141" name="Straight Arrow Connector 140"/>
            <p:cNvCxnSpPr>
              <a:stCxn id="62" idx="0"/>
              <a:endCxn id="139" idx="4"/>
            </p:cNvCxnSpPr>
            <p:nvPr/>
          </p:nvCxnSpPr>
          <p:spPr bwMode="auto">
            <a:xfrm flipH="1" flipV="1">
              <a:off x="741082" y="5080327"/>
              <a:ext cx="422472" cy="17608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/>
            <p:cNvSpPr/>
            <p:nvPr/>
          </p:nvSpPr>
          <p:spPr bwMode="auto">
            <a:xfrm>
              <a:off x="2658687" y="4559490"/>
              <a:ext cx="1117037" cy="5208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Mapper </a:t>
              </a:r>
              <a:r>
                <a:rPr lang="en-US" sz="1400" dirty="0" smtClean="0"/>
                <a:t>2</a:t>
              </a:r>
              <a:endParaRPr lang="en-US" sz="1400" dirty="0"/>
            </a:p>
          </p:txBody>
        </p:sp>
        <p:cxnSp>
          <p:nvCxnSpPr>
            <p:cNvPr id="145" name="Straight Arrow Connector 144"/>
            <p:cNvCxnSpPr>
              <a:stCxn id="58" idx="0"/>
              <a:endCxn id="143" idx="4"/>
            </p:cNvCxnSpPr>
            <p:nvPr/>
          </p:nvCxnSpPr>
          <p:spPr bwMode="auto">
            <a:xfrm flipV="1">
              <a:off x="2095417" y="5080327"/>
              <a:ext cx="1121789" cy="1255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 bwMode="auto">
            <a:xfrm>
              <a:off x="4030663" y="4838700"/>
              <a:ext cx="727075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 bwMode="auto">
            <a:xfrm flipV="1">
              <a:off x="3251200" y="3835400"/>
              <a:ext cx="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 bwMode="auto">
            <a:xfrm flipV="1">
              <a:off x="784225" y="3835400"/>
              <a:ext cx="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 bwMode="auto">
            <a:xfrm flipV="1">
              <a:off x="5651500" y="3835400"/>
              <a:ext cx="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10" idx="1"/>
              <a:endCxn id="139" idx="5"/>
            </p:cNvCxnSpPr>
            <p:nvPr/>
          </p:nvCxnSpPr>
          <p:spPr>
            <a:xfrm flipH="1" flipV="1">
              <a:off x="1136014" y="5004052"/>
              <a:ext cx="2229403" cy="20434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8" idx="0"/>
              <a:endCxn id="143" idx="3"/>
            </p:cNvCxnSpPr>
            <p:nvPr/>
          </p:nvCxnSpPr>
          <p:spPr>
            <a:xfrm flipV="1">
              <a:off x="615867" y="5004052"/>
              <a:ext cx="2206406" cy="1348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0"/>
              <a:endCxn id="143" idx="4"/>
            </p:cNvCxnSpPr>
            <p:nvPr/>
          </p:nvCxnSpPr>
          <p:spPr>
            <a:xfrm flipH="1" flipV="1">
              <a:off x="3217206" y="5080327"/>
              <a:ext cx="459361" cy="1763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43" idx="0"/>
              <a:endCxn id="133" idx="4"/>
            </p:cNvCxnSpPr>
            <p:nvPr/>
          </p:nvCxnSpPr>
          <p:spPr>
            <a:xfrm flipV="1">
              <a:off x="5154529" y="5080327"/>
              <a:ext cx="435174" cy="1740177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94" name="Straight Arrow Connector 40993"/>
            <p:cNvCxnSpPr>
              <a:stCxn id="10" idx="0"/>
              <a:endCxn id="133" idx="3"/>
            </p:cNvCxnSpPr>
            <p:nvPr/>
          </p:nvCxnSpPr>
          <p:spPr>
            <a:xfrm flipV="1">
              <a:off x="3676567" y="5004052"/>
              <a:ext cx="1518203" cy="1840265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96" name="Straight Arrow Connector 40995"/>
            <p:cNvCxnSpPr>
              <a:stCxn id="28" idx="3"/>
              <a:endCxn id="133" idx="2"/>
            </p:cNvCxnSpPr>
            <p:nvPr/>
          </p:nvCxnSpPr>
          <p:spPr>
            <a:xfrm flipV="1">
              <a:off x="927017" y="4819909"/>
              <a:ext cx="4104167" cy="1735483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Content Placeholder 2"/>
          <p:cNvSpPr>
            <a:spLocks noGrp="1"/>
          </p:cNvSpPr>
          <p:nvPr>
            <p:ph idx="1"/>
          </p:nvPr>
        </p:nvSpPr>
        <p:spPr>
          <a:xfrm>
            <a:off x="266700" y="1781616"/>
            <a:ext cx="8229600" cy="1060606"/>
          </a:xfrm>
        </p:spPr>
        <p:txBody>
          <a:bodyPr>
            <a:noAutofit/>
          </a:bodyPr>
          <a:lstStyle/>
          <a:p>
            <a:r>
              <a:rPr lang="en-US" sz="2000" dirty="0" smtClean="0"/>
              <a:t>Every map task processes one block from A and the entire B</a:t>
            </a:r>
          </a:p>
          <a:p>
            <a:r>
              <a:rPr lang="en-US" sz="2000" dirty="0" smtClean="0"/>
              <a:t>Every map task performs the join </a:t>
            </a:r>
            <a:r>
              <a:rPr lang="en-US" sz="2000" b="1" i="1" dirty="0" smtClean="0"/>
              <a:t>(</a:t>
            </a:r>
            <a:r>
              <a:rPr lang="en-US" sz="2000" b="1" i="1" dirty="0" err="1" smtClean="0"/>
              <a:t>MapOnly</a:t>
            </a:r>
            <a:r>
              <a:rPr lang="en-US" sz="2000" b="1" i="1" dirty="0" smtClean="0"/>
              <a:t> job)</a:t>
            </a:r>
          </a:p>
          <a:p>
            <a:r>
              <a:rPr lang="en-US" sz="2000" dirty="0" smtClean="0"/>
              <a:t>Avoid the shuffling and reduce </a:t>
            </a:r>
            <a:r>
              <a:rPr lang="en-US" sz="2000" i="1" dirty="0" smtClean="0">
                <a:solidFill>
                  <a:srgbClr val="3366FF"/>
                </a:solidFill>
              </a:rPr>
              <a:t>expensive</a:t>
            </a:r>
            <a:r>
              <a:rPr lang="en-US" sz="2000" dirty="0" smtClean="0"/>
              <a:t> phases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880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121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8811"/>
            <a:ext cx="8229600" cy="480818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Intermediate data between mappers and reducers are </a:t>
            </a:r>
            <a:r>
              <a:rPr lang="en-US" i="1" dirty="0" smtClean="0">
                <a:solidFill>
                  <a:srgbClr val="3366FF"/>
                </a:solidFill>
              </a:rPr>
              <a:t>materialized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to simple &amp; straightforward fault tolerance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What if a task fails (map or reduce)?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Tasktracker</a:t>
            </a:r>
            <a:r>
              <a:rPr lang="en-US" dirty="0" smtClean="0"/>
              <a:t> detects the failure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Sends message to the </a:t>
            </a:r>
            <a:r>
              <a:rPr lang="en-US" dirty="0" err="1"/>
              <a:t>j</a:t>
            </a:r>
            <a:r>
              <a:rPr lang="en-US" dirty="0" err="1" smtClean="0"/>
              <a:t>obtracker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err="1" smtClean="0"/>
              <a:t>Jobtracker</a:t>
            </a:r>
            <a:r>
              <a:rPr lang="en-US" dirty="0" smtClean="0"/>
              <a:t> re-schedules the task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What if a </a:t>
            </a:r>
            <a:r>
              <a:rPr lang="en-US" b="1" dirty="0" err="1" smtClean="0">
                <a:solidFill>
                  <a:srgbClr val="800000"/>
                </a:solidFill>
              </a:rPr>
              <a:t>datanode</a:t>
            </a:r>
            <a:r>
              <a:rPr lang="en-US" b="1" dirty="0" smtClean="0">
                <a:solidFill>
                  <a:srgbClr val="800000"/>
                </a:solidFill>
              </a:rPr>
              <a:t> fails?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Both </a:t>
            </a:r>
            <a:r>
              <a:rPr lang="en-US" dirty="0" err="1" smtClean="0"/>
              <a:t>namenode</a:t>
            </a:r>
            <a:r>
              <a:rPr lang="en-US" dirty="0" smtClean="0"/>
              <a:t> and </a:t>
            </a:r>
            <a:r>
              <a:rPr lang="en-US" dirty="0" err="1" smtClean="0"/>
              <a:t>jobtracker</a:t>
            </a:r>
            <a:r>
              <a:rPr lang="en-US" dirty="0" smtClean="0"/>
              <a:t> detect the failure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All tasks on the failed node are re-scheduled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Namenode</a:t>
            </a:r>
            <a:r>
              <a:rPr lang="en-US" dirty="0" smtClean="0"/>
              <a:t> replicates the users’ data to another node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What if a </a:t>
            </a:r>
            <a:r>
              <a:rPr lang="en-US" b="1" dirty="0" err="1" smtClean="0">
                <a:solidFill>
                  <a:srgbClr val="800000"/>
                </a:solidFill>
              </a:rPr>
              <a:t>namenode</a:t>
            </a:r>
            <a:r>
              <a:rPr lang="en-US" b="1" dirty="0" smtClean="0">
                <a:solidFill>
                  <a:srgbClr val="800000"/>
                </a:solidFill>
              </a:rPr>
              <a:t> or </a:t>
            </a:r>
            <a:r>
              <a:rPr lang="en-US" b="1" dirty="0" err="1" smtClean="0">
                <a:solidFill>
                  <a:srgbClr val="800000"/>
                </a:solidFill>
              </a:rPr>
              <a:t>jobtracker</a:t>
            </a:r>
            <a:r>
              <a:rPr lang="en-US" b="1" dirty="0" smtClean="0">
                <a:solidFill>
                  <a:srgbClr val="800000"/>
                </a:solidFill>
              </a:rPr>
              <a:t> fails?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entire cluster is down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90" y="2319894"/>
            <a:ext cx="2440916" cy="193098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10830" y="2188605"/>
            <a:ext cx="540656" cy="223832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dist="25400" dir="2700000" sx="0" sy="0" algn="br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2"/>
          </p:cNvCxnSpPr>
          <p:nvPr/>
        </p:nvCxnSpPr>
        <p:spPr>
          <a:xfrm flipH="1" flipV="1">
            <a:off x="6881158" y="4426926"/>
            <a:ext cx="635480" cy="213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61208" y="4562950"/>
            <a:ext cx="158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Intermediate data</a:t>
            </a:r>
          </a:p>
          <a:p>
            <a:pPr algn="ctr"/>
            <a:r>
              <a:rPr lang="en-US" sz="1400" dirty="0" smtClean="0"/>
              <a:t>(materialized)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255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2902440"/>
            <a:ext cx="8106671" cy="13398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More About Execution Phases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Phases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2" y="1720917"/>
            <a:ext cx="7005385" cy="3624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704" y="5540831"/>
            <a:ext cx="776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FF"/>
                </a:solidFill>
              </a:rPr>
              <a:t>Deciding on what will be the </a:t>
            </a:r>
            <a:r>
              <a:rPr lang="en-US" b="1" i="1" dirty="0" smtClean="0">
                <a:solidFill>
                  <a:srgbClr val="800000"/>
                </a:solidFill>
              </a:rPr>
              <a:t>key</a:t>
            </a:r>
            <a:r>
              <a:rPr lang="en-US" b="1" i="1" dirty="0" smtClean="0">
                <a:solidFill>
                  <a:srgbClr val="0000FF"/>
                </a:solidFill>
              </a:rPr>
              <a:t> and what will be the </a:t>
            </a:r>
            <a:r>
              <a:rPr lang="en-US" b="1" i="1" dirty="0" smtClean="0">
                <a:solidFill>
                  <a:srgbClr val="800000"/>
                </a:solidFill>
              </a:rPr>
              <a:t>value</a:t>
            </a:r>
            <a:r>
              <a:rPr lang="en-US" b="1" i="1" dirty="0" smtClean="0">
                <a:solidFill>
                  <a:srgbClr val="0000FF"/>
                </a:solidFill>
              </a:rPr>
              <a:t> </a:t>
            </a:r>
            <a:r>
              <a:rPr lang="en-US" b="1" i="1" dirty="0" smtClean="0">
                <a:solidFill>
                  <a:srgbClr val="0000FF"/>
                </a:solidFill>
                <a:sym typeface="Wingdings"/>
              </a:rPr>
              <a:t> developer’s responsibility</a:t>
            </a:r>
            <a:endParaRPr lang="en-US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3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1049" y="244158"/>
            <a:ext cx="7345362" cy="133985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Execution Phases</a:t>
            </a:r>
            <a:endParaRPr lang="en-US" dirty="0">
              <a:latin typeface="Arial" charset="0"/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97773" y="1759859"/>
            <a:ext cx="8229600" cy="470481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800" b="1" dirty="0" err="1">
                <a:solidFill>
                  <a:srgbClr val="FF0000"/>
                </a:solidFill>
                <a:latin typeface="Arial" charset="0"/>
              </a:rPr>
              <a:t>InputFormat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Map function</a:t>
            </a:r>
          </a:p>
          <a:p>
            <a:pPr eaLnBrk="1" hangingPunct="1"/>
            <a:r>
              <a:rPr lang="en-US" sz="2800" b="1" dirty="0" err="1">
                <a:solidFill>
                  <a:srgbClr val="FF0000"/>
                </a:solidFill>
                <a:latin typeface="Arial" charset="0"/>
              </a:rPr>
              <a:t>Partitioner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Sorting &amp; Merging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Combiner</a:t>
            </a: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Shuffling</a:t>
            </a: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Merging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Reduce function</a:t>
            </a:r>
          </a:p>
          <a:p>
            <a:pPr eaLnBrk="1" hangingPunct="1"/>
            <a:r>
              <a:rPr lang="en-US" sz="2800" b="1" dirty="0" err="1">
                <a:solidFill>
                  <a:srgbClr val="FF0000"/>
                </a:solidFill>
                <a:latin typeface="Arial" charset="0"/>
              </a:rPr>
              <a:t>OutputFormat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11" y="1722872"/>
            <a:ext cx="39624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854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Reminder about Covered Phases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55937" y="2154890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Shuffle &amp; Sorting based on </a:t>
              </a:r>
              <a:r>
                <a:rPr lang="en-US" sz="1400" i="1" dirty="0" smtClean="0"/>
                <a:t>k</a:t>
              </a:r>
              <a:endParaRPr lang="en-US" sz="1400" i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3183966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886917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27432" y="2154890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 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(    , 1)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3007106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90303" y="3182227"/>
            <a:ext cx="1525995" cy="2016910"/>
            <a:chOff x="4011203" y="2596033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4011203" y="2596033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4011203" y="2596033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4011203" y="2596033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4011203" y="3487039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4011203" y="2859758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4011203" y="3487039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4011203" y="3676116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4011203" y="2859758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4011203" y="4341817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90303" y="3445952"/>
            <a:ext cx="1525995" cy="2373930"/>
            <a:chOff x="4011203" y="2859758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4011203" y="3676116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4011203" y="2859758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4011203" y="4612943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2154890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Consumes(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[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])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[1,1,1,1,1,1..])</a:t>
              </a:r>
              <a:endParaRPr lang="en-US" sz="1400" dirty="0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836202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Produces(</a:t>
              </a:r>
              <a:r>
                <a:rPr lang="en-US" sz="1400" i="1" dirty="0" smtClean="0"/>
                <a:t>k’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v’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100)</a:t>
              </a:r>
              <a:endParaRPr lang="en-US" sz="1400" dirty="0"/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2117" y="1606258"/>
            <a:ext cx="730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Job: Count the </a:t>
            </a:r>
            <a:r>
              <a:rPr lang="en-US" b="1" dirty="0" smtClean="0">
                <a:solidFill>
                  <a:srgbClr val="800000"/>
                </a:solidFill>
              </a:rPr>
              <a:t>number of </a:t>
            </a:r>
            <a:r>
              <a:rPr lang="en-US" b="1" dirty="0">
                <a:solidFill>
                  <a:srgbClr val="800000"/>
                </a:solidFill>
              </a:rPr>
              <a:t>each </a:t>
            </a:r>
            <a:r>
              <a:rPr lang="en-US" b="1" dirty="0" smtClean="0">
                <a:solidFill>
                  <a:srgbClr val="800000"/>
                </a:solidFill>
              </a:rPr>
              <a:t>color </a:t>
            </a:r>
            <a:r>
              <a:rPr lang="en-US" b="1" dirty="0">
                <a:solidFill>
                  <a:srgbClr val="800000"/>
                </a:solidFill>
              </a:rPr>
              <a:t>in a data set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5633901" y="3229374"/>
            <a:ext cx="3307291" cy="3390945"/>
            <a:chOff x="5633901" y="3229374"/>
            <a:chExt cx="3307291" cy="3390945"/>
          </a:xfrm>
        </p:grpSpPr>
        <p:sp>
          <p:nvSpPr>
            <p:cNvPr id="64" name="TextBox 63"/>
            <p:cNvSpPr txBox="1"/>
            <p:nvPr/>
          </p:nvSpPr>
          <p:spPr>
            <a:xfrm>
              <a:off x="8037439" y="3229374"/>
              <a:ext cx="884873" cy="22959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50274" y="50452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Part0003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50274" y="4108421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Part0002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074235" y="32659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Part0001</a:t>
              </a:r>
              <a:endParaRPr lang="en-US" sz="1400" dirty="0"/>
            </a:p>
          </p:txBody>
        </p:sp>
        <p:cxnSp>
          <p:nvCxnSpPr>
            <p:cNvPr id="65" name="Straight Arrow Connector 64"/>
            <p:cNvCxnSpPr>
              <a:stCxn id="66" idx="0"/>
              <a:endCxn id="64" idx="2"/>
            </p:cNvCxnSpPr>
            <p:nvPr/>
          </p:nvCxnSpPr>
          <p:spPr>
            <a:xfrm flipV="1">
              <a:off x="6900950" y="5525322"/>
              <a:ext cx="1578926" cy="26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33901" y="5789322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That’s the output file, it has 3 parts on probably 3 different machines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69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Partitioners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87" y="1824690"/>
            <a:ext cx="7977303" cy="4240831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The output of the mappers need to be partitioned </a:t>
            </a:r>
          </a:p>
          <a:p>
            <a:pPr lvl="1"/>
            <a:r>
              <a:rPr lang="en-US" dirty="0" smtClean="0"/>
              <a:t># of partitions  = #  of reducers</a:t>
            </a:r>
          </a:p>
          <a:p>
            <a:pPr lvl="1"/>
            <a:r>
              <a:rPr lang="en-US" dirty="0" smtClean="0"/>
              <a:t>The same key in all mappers must go to the same partition (and hence same reducer)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Default partitioning is hash-based</a:t>
            </a:r>
          </a:p>
          <a:p>
            <a:endParaRPr lang="en-US" b="1" dirty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Users can customize it as they need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1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Customized </a:t>
            </a:r>
            <a:r>
              <a:rPr lang="en-US" dirty="0" err="1" smtClean="0"/>
              <a:t>Partitioner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Screen shot 2013-01-17 at 2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7" y="1822565"/>
            <a:ext cx="6965233" cy="40460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292025" y="4623371"/>
            <a:ext cx="2268661" cy="45617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0686" y="4438705"/>
            <a:ext cx="23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Returns a partition Id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49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Optimization: Balance the Load among Reducers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01" y="1764690"/>
            <a:ext cx="4179762" cy="155345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Assume we have N reducers</a:t>
            </a:r>
          </a:p>
          <a:p>
            <a:r>
              <a:rPr lang="en-US" dirty="0" smtClean="0"/>
              <a:t>Many keys {k1, k2, …, Km}</a:t>
            </a:r>
          </a:p>
          <a:p>
            <a:r>
              <a:rPr lang="en-US" dirty="0" smtClean="0"/>
              <a:t>Distribution is skew</a:t>
            </a:r>
          </a:p>
          <a:p>
            <a:pPr lvl="1"/>
            <a:r>
              <a:rPr lang="en-US" dirty="0" smtClean="0"/>
              <a:t>K1 and K2 have many records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593547" y="2729337"/>
            <a:ext cx="5599144" cy="3401078"/>
            <a:chOff x="1593547" y="2729337"/>
            <a:chExt cx="5599144" cy="3401078"/>
          </a:xfrm>
        </p:grpSpPr>
        <p:grpSp>
          <p:nvGrpSpPr>
            <p:cNvPr id="17" name="Group 16"/>
            <p:cNvGrpSpPr/>
            <p:nvPr/>
          </p:nvGrpSpPr>
          <p:grpSpPr>
            <a:xfrm>
              <a:off x="6198525" y="2729337"/>
              <a:ext cx="952699" cy="1624339"/>
              <a:chOff x="5816295" y="2729337"/>
              <a:chExt cx="952699" cy="162433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816295" y="2729337"/>
                <a:ext cx="952699" cy="1624339"/>
                <a:chOff x="5537198" y="2597772"/>
                <a:chExt cx="1084652" cy="230025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37198" y="2597772"/>
                  <a:ext cx="1084652" cy="551886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7198" y="3414130"/>
                  <a:ext cx="1084650" cy="551886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37198" y="4355774"/>
                  <a:ext cx="1084652" cy="542252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7762" y="2741666"/>
                <a:ext cx="184253" cy="177429"/>
              </a:xfrm>
              <a:prstGeom prst="rect">
                <a:avLst/>
              </a:prstGeom>
            </p:spPr>
          </p:pic>
          <p:pic>
            <p:nvPicPr>
              <p:cNvPr id="14" name="Picture 13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4055" y="3326415"/>
                <a:ext cx="184253" cy="177429"/>
              </a:xfrm>
              <a:prstGeom prst="rect">
                <a:avLst/>
              </a:prstGeom>
            </p:spPr>
          </p:pic>
          <p:pic>
            <p:nvPicPr>
              <p:cNvPr id="15" name="Picture 14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0955" y="3983090"/>
                <a:ext cx="184253" cy="17742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239992" y="4506076"/>
              <a:ext cx="952699" cy="1624339"/>
              <a:chOff x="5816295" y="2729337"/>
              <a:chExt cx="952699" cy="1624339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816295" y="2729337"/>
                <a:ext cx="952699" cy="1624339"/>
                <a:chOff x="5537198" y="2597772"/>
                <a:chExt cx="1084652" cy="2300254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37198" y="2597772"/>
                  <a:ext cx="1084652" cy="551886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7198" y="3414130"/>
                  <a:ext cx="1084650" cy="551886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37198" y="4355774"/>
                  <a:ext cx="1084652" cy="542252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7762" y="2741666"/>
                <a:ext cx="184253" cy="177429"/>
              </a:xfrm>
              <a:prstGeom prst="rect">
                <a:avLst/>
              </a:prstGeom>
            </p:spPr>
          </p:pic>
          <p:pic>
            <p:nvPicPr>
              <p:cNvPr id="21" name="Picture 20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4055" y="3326415"/>
                <a:ext cx="184253" cy="177429"/>
              </a:xfrm>
              <a:prstGeom prst="rect">
                <a:avLst/>
              </a:prstGeom>
            </p:spPr>
          </p:pic>
          <p:pic>
            <p:nvPicPr>
              <p:cNvPr id="22" name="Picture 21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0955" y="3983090"/>
                <a:ext cx="184253" cy="177429"/>
              </a:xfrm>
              <a:prstGeom prst="rect">
                <a:avLst/>
              </a:prstGeom>
            </p:spPr>
          </p:pic>
        </p:grpSp>
        <p:cxnSp>
          <p:nvCxnSpPr>
            <p:cNvPr id="27" name="Straight Arrow Connector 26"/>
            <p:cNvCxnSpPr>
              <a:stCxn id="35" idx="3"/>
              <a:endCxn id="6" idx="1"/>
            </p:cNvCxnSpPr>
            <p:nvPr/>
          </p:nvCxnSpPr>
          <p:spPr>
            <a:xfrm flipV="1">
              <a:off x="3780988" y="2924196"/>
              <a:ext cx="2417537" cy="5342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6" idx="3"/>
              <a:endCxn id="7" idx="1"/>
            </p:cNvCxnSpPr>
            <p:nvPr/>
          </p:nvCxnSpPr>
          <p:spPr>
            <a:xfrm flipV="1">
              <a:off x="3711234" y="3500672"/>
              <a:ext cx="2487291" cy="4561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80988" y="5030366"/>
              <a:ext cx="1027588" cy="521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Left Brace 32"/>
            <p:cNvSpPr/>
            <p:nvPr/>
          </p:nvSpPr>
          <p:spPr>
            <a:xfrm>
              <a:off x="4808576" y="3983090"/>
              <a:ext cx="308242" cy="214732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63301" y="3289159"/>
              <a:ext cx="21176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Send K1 to Reducer 1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93547" y="3787555"/>
              <a:ext cx="21176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Send K2 to Reducer 2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03157" y="4883465"/>
              <a:ext cx="1954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Rest are hash-based 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96751" y="3993019"/>
              <a:ext cx="837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K3, K5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20574" y="4514626"/>
              <a:ext cx="1434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K7, K10, K20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031605" y="5111306"/>
              <a:ext cx="531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…..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94192" y="5727741"/>
              <a:ext cx="531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…..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75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Input/Output</a:t>
            </a:r>
            <a:r>
              <a:rPr lang="en-US" dirty="0" smtClean="0"/>
              <a:t>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518" y="1837019"/>
            <a:ext cx="8026622" cy="360006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Hadoop’s data model </a:t>
            </a:r>
            <a:r>
              <a:rPr lang="en-US" b="1" dirty="0" smtClean="0">
                <a:solidFill>
                  <a:srgbClr val="800000"/>
                </a:solidFill>
                <a:sym typeface="Wingdings"/>
              </a:rPr>
              <a:t> Any data in any format will fit</a:t>
            </a:r>
          </a:p>
          <a:p>
            <a:pPr lvl="1"/>
            <a:r>
              <a:rPr lang="en-US" dirty="0" smtClean="0">
                <a:sym typeface="Wingdings"/>
              </a:rPr>
              <a:t>Text, binary, in a certain structure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How Hadoop understands and reads the data ??</a:t>
            </a:r>
          </a:p>
          <a:p>
            <a:endParaRPr lang="en-US" b="1" dirty="0" smtClean="0">
              <a:solidFill>
                <a:srgbClr val="0000FF"/>
              </a:solidFill>
              <a:sym typeface="Wingdings"/>
            </a:endParaRPr>
          </a:p>
          <a:p>
            <a:r>
              <a:rPr lang="en-US" b="1" dirty="0" smtClean="0">
                <a:solidFill>
                  <a:srgbClr val="0000FF"/>
                </a:solidFill>
                <a:sym typeface="Wingdings"/>
              </a:rPr>
              <a:t>The </a:t>
            </a:r>
            <a:r>
              <a:rPr lang="en-US" b="1" i="1" dirty="0" smtClean="0">
                <a:solidFill>
                  <a:srgbClr val="0000FF"/>
                </a:solidFill>
                <a:sym typeface="Wingdings"/>
              </a:rPr>
              <a:t>input format </a:t>
            </a:r>
            <a:r>
              <a:rPr lang="en-US" b="1" dirty="0" smtClean="0">
                <a:solidFill>
                  <a:srgbClr val="0000FF"/>
                </a:solidFill>
                <a:sym typeface="Wingdings"/>
              </a:rPr>
              <a:t>is the piece of code that understands the data and how to reads it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sym typeface="Wingdings"/>
              </a:rPr>
              <a:t>Hadoop has several built-in input formats to use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sym typeface="Wingdings"/>
              </a:rPr>
              <a:t>Text files, binary sequence 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0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Formats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2" y="2046613"/>
            <a:ext cx="5072050" cy="38589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9190" y="2280863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59190" y="3062042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9190" y="3838768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59190" y="4603165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59190" y="5318247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63279" y="1711028"/>
            <a:ext cx="246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Record reader reads bytes and converts them to records</a:t>
            </a:r>
            <a:endParaRPr lang="en-US" sz="1400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423" y="2336343"/>
            <a:ext cx="817179" cy="4191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19" y="3107476"/>
            <a:ext cx="817179" cy="447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19" y="3904973"/>
            <a:ext cx="817179" cy="459489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6" idx="3"/>
          </p:cNvCxnSpPr>
          <p:nvPr/>
        </p:nvCxnSpPr>
        <p:spPr>
          <a:xfrm>
            <a:off x="5425060" y="2545936"/>
            <a:ext cx="9369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25060" y="3331301"/>
            <a:ext cx="98115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25060" y="4139517"/>
            <a:ext cx="9369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25060" y="4919561"/>
            <a:ext cx="9369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19" y="4627823"/>
            <a:ext cx="817179" cy="4594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19" y="5318247"/>
            <a:ext cx="817179" cy="459489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5425060" y="5577450"/>
            <a:ext cx="9369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2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93" y="330461"/>
            <a:ext cx="7345362" cy="569555"/>
          </a:xfrm>
        </p:spPr>
        <p:txBody>
          <a:bodyPr>
            <a:noAutofit/>
          </a:bodyPr>
          <a:lstStyle/>
          <a:p>
            <a:r>
              <a:rPr lang="en-US" sz="2800" dirty="0" smtClean="0"/>
              <a:t>Tell Hadoop which </a:t>
            </a:r>
            <a:r>
              <a:rPr lang="en-US" sz="2800" dirty="0" err="1" smtClean="0"/>
              <a:t>Input/Output</a:t>
            </a:r>
            <a:r>
              <a:rPr lang="en-US" sz="2800" dirty="0" smtClean="0"/>
              <a:t> Formats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map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5" y="990600"/>
            <a:ext cx="6019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3575609" y="5190504"/>
            <a:ext cx="1479560" cy="34521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21893" y="4944193"/>
            <a:ext cx="209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Define the formats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2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1049" y="244158"/>
            <a:ext cx="7345362" cy="13398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We Covered All Execution </a:t>
            </a:r>
            <a:r>
              <a:rPr lang="en-US" dirty="0" smtClean="0">
                <a:latin typeface="Arial" charset="0"/>
              </a:rPr>
              <a:t>Phases</a:t>
            </a:r>
            <a:endParaRPr lang="en-US" dirty="0">
              <a:latin typeface="Arial" charset="0"/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97773" y="1759859"/>
            <a:ext cx="8229600" cy="470481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800" b="1" dirty="0" err="1">
                <a:solidFill>
                  <a:srgbClr val="008000"/>
                </a:solidFill>
                <a:latin typeface="Arial" charset="0"/>
              </a:rPr>
              <a:t>InputFormat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Map function</a:t>
            </a:r>
          </a:p>
          <a:p>
            <a:pPr eaLnBrk="1" hangingPunct="1"/>
            <a:r>
              <a:rPr lang="en-US" sz="2800" b="1" dirty="0" err="1">
                <a:solidFill>
                  <a:srgbClr val="008000"/>
                </a:solidFill>
                <a:latin typeface="Arial" charset="0"/>
              </a:rPr>
              <a:t>Partitioner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Sorting &amp; Merging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Combiner</a:t>
            </a: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Shuffling</a:t>
            </a: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Merging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Reduce function</a:t>
            </a:r>
          </a:p>
          <a:p>
            <a:pPr eaLnBrk="1" hangingPunct="1"/>
            <a:r>
              <a:rPr lang="en-US" sz="2800" b="1" dirty="0" err="1">
                <a:solidFill>
                  <a:srgbClr val="008000"/>
                </a:solidFill>
                <a:latin typeface="Arial" charset="0"/>
              </a:rPr>
              <a:t>OutputFormat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11" y="1722872"/>
            <a:ext cx="39624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73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 So Far…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49" y="1898664"/>
            <a:ext cx="4253501" cy="42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1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Pairs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14" y="1842292"/>
            <a:ext cx="8275303" cy="43684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Mappers and Reducers are users’ code (provided functions)</a:t>
            </a:r>
            <a:endParaRPr lang="en-US" dirty="0"/>
          </a:p>
          <a:p>
            <a:r>
              <a:rPr lang="en-US" dirty="0" smtClean="0"/>
              <a:t>Just need to obey the Key-Value pairs interface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Mappers:</a:t>
            </a:r>
          </a:p>
          <a:p>
            <a:pPr lvl="1"/>
            <a:r>
              <a:rPr lang="en-US" dirty="0" smtClean="0"/>
              <a:t>Consume &lt;key, value&gt; pairs</a:t>
            </a:r>
          </a:p>
          <a:p>
            <a:pPr lvl="1"/>
            <a:r>
              <a:rPr lang="en-US" dirty="0" smtClean="0"/>
              <a:t>Produce &lt;key, value&gt; pairs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Reducers:</a:t>
            </a:r>
          </a:p>
          <a:p>
            <a:pPr lvl="1"/>
            <a:r>
              <a:rPr lang="en-US" dirty="0" smtClean="0"/>
              <a:t>Consume &lt;key, &lt;list of values&gt;&gt;</a:t>
            </a:r>
          </a:p>
          <a:p>
            <a:pPr lvl="1"/>
            <a:r>
              <a:rPr lang="en-US" dirty="0" smtClean="0"/>
              <a:t>Produce &lt;key, value&gt;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Shuffling and Sorting:</a:t>
            </a:r>
          </a:p>
          <a:p>
            <a:pPr lvl="1"/>
            <a:r>
              <a:rPr lang="en-US" dirty="0" smtClean="0"/>
              <a:t>Hidden phase between mappers and reducers</a:t>
            </a:r>
          </a:p>
          <a:p>
            <a:pPr lvl="1"/>
            <a:r>
              <a:rPr lang="en-US" dirty="0" smtClean="0"/>
              <a:t>Groups all similar keys from all mappers, sorts and passes them to a certain reducer in the form of &lt;key, &lt;list of values&gt;&gt;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2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512692"/>
            <a:ext cx="7345362" cy="133985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More on HDFS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0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HDFS and </a:t>
            </a:r>
            <a:r>
              <a:rPr lang="en-US" smtClean="0"/>
              <a:t>Placement Policy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69" y="2330179"/>
            <a:ext cx="4524948" cy="2847655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1800" b="1" i="1" dirty="0"/>
              <a:t>First copy </a:t>
            </a:r>
            <a:r>
              <a:rPr lang="en-US" sz="1800" dirty="0"/>
              <a:t>is written to the node creating the file (write affinity)</a:t>
            </a:r>
          </a:p>
          <a:p>
            <a:pPr>
              <a:buFont typeface="Arial" charset="0"/>
              <a:buChar char="•"/>
            </a:pPr>
            <a:r>
              <a:rPr lang="en-US" sz="1800" b="1" i="1" dirty="0"/>
              <a:t>Second copy </a:t>
            </a:r>
            <a:r>
              <a:rPr lang="en-US" sz="1800" dirty="0"/>
              <a:t>is written to a data node within the same rack</a:t>
            </a:r>
          </a:p>
          <a:p>
            <a:pPr>
              <a:buFont typeface="Arial" charset="0"/>
              <a:buChar char="•"/>
            </a:pPr>
            <a:r>
              <a:rPr lang="en-US" sz="1800" b="1" i="1" dirty="0"/>
              <a:t>Third copy</a:t>
            </a:r>
            <a:r>
              <a:rPr lang="en-US" sz="1800" dirty="0"/>
              <a:t> is written to a data node in a different rack</a:t>
            </a:r>
          </a:p>
          <a:p>
            <a:pPr>
              <a:buFont typeface="Arial" charset="0"/>
              <a:buChar char="•"/>
            </a:pPr>
            <a:r>
              <a:rPr lang="en-US" sz="1800" b="1" dirty="0">
                <a:solidFill>
                  <a:srgbClr val="FF0000"/>
                </a:solidFill>
              </a:rPr>
              <a:t>Objective:</a:t>
            </a:r>
            <a:r>
              <a:rPr lang="en-US" sz="1800" dirty="0"/>
              <a:t> load balancing &amp; fault tolerance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896061"/>
            <a:ext cx="3801073" cy="31341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551" y="1778792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0000FF"/>
                </a:solidFill>
              </a:rPr>
              <a:t>Default Placement Policy </a:t>
            </a:r>
            <a:endParaRPr lang="en-US" sz="2400" b="1" u="sng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86390" y="5177834"/>
            <a:ext cx="302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800000"/>
                </a:solidFill>
              </a:rPr>
              <a:t>Rack-aware replica placement</a:t>
            </a:r>
          </a:p>
        </p:txBody>
      </p:sp>
    </p:spTree>
    <p:extLst>
      <p:ext uri="{BB962C8B-B14F-4D97-AF65-F5344CB8AC3E}">
        <p14:creationId xmlns:p14="http://schemas.microsoft.com/office/powerpoint/2010/main" val="3992771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7B9899"/>
                </a:solidFill>
                <a:latin typeface="Georgia" charset="0"/>
              </a:rPr>
              <a:t>Safemode Startup</a:t>
            </a:r>
          </a:p>
        </p:txBody>
      </p:sp>
      <p:sp>
        <p:nvSpPr>
          <p:cNvPr id="26627" name="Date Placeholder 2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C3E1A62-181B-4942-BA51-0BFC9DDF45D0}" type="datetime1">
              <a:rPr lang="en-US">
                <a:solidFill>
                  <a:srgbClr val="FFFFFF"/>
                </a:solidFill>
                <a:latin typeface="Georgia" charset="0"/>
              </a:rPr>
              <a:pPr eaLnBrk="1" hangingPunct="1"/>
              <a:t>1/17/13</a:t>
            </a:fld>
            <a:endParaRPr 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DC9D82A-5D32-EF4E-8C6F-BDBC9FEECB6D}" type="slidenum">
              <a:rPr lang="en-US">
                <a:solidFill>
                  <a:srgbClr val="7B9899"/>
                </a:solidFill>
                <a:latin typeface="Georgia" charset="0"/>
              </a:rPr>
              <a:pPr eaLnBrk="1" hangingPunct="1"/>
              <a:t>32</a:t>
            </a:fld>
            <a:endParaRPr lang="en-US">
              <a:solidFill>
                <a:srgbClr val="7B9899"/>
              </a:solidFill>
              <a:latin typeface="Georgia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625" y="1693349"/>
            <a:ext cx="8255174" cy="417525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On startup Namenode</a:t>
            </a:r>
            <a:r>
              <a:rPr lang="en-US" dirty="0" smtClean="0">
                <a:ea typeface="+mn-ea"/>
              </a:rPr>
              <a:t> enters </a:t>
            </a:r>
            <a:r>
              <a:rPr lang="en-US" dirty="0" err="1" smtClean="0">
                <a:ea typeface="+mn-ea"/>
              </a:rPr>
              <a:t>Safemode</a:t>
            </a:r>
            <a:r>
              <a:rPr lang="en-US" dirty="0" smtClean="0">
                <a:ea typeface="+mn-ea"/>
              </a:rPr>
              <a:t> (</a:t>
            </a:r>
            <a:r>
              <a:rPr lang="en-US" dirty="0" smtClean="0">
                <a:solidFill>
                  <a:srgbClr val="800000"/>
                </a:solidFill>
                <a:ea typeface="+mn-ea"/>
              </a:rPr>
              <a:t>few seconds</a:t>
            </a:r>
            <a:r>
              <a:rPr lang="en-US" dirty="0" smtClean="0">
                <a:ea typeface="+mn-ea"/>
              </a:rPr>
              <a:t>). </a:t>
            </a:r>
            <a:endParaRPr lang="en-US" dirty="0" smtClean="0">
              <a:ea typeface="+mn-ea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Each </a:t>
            </a:r>
            <a:r>
              <a:rPr lang="en-US" dirty="0" smtClean="0">
                <a:ea typeface="+mn-ea"/>
              </a:rPr>
              <a:t>DataNode checks in with Heartbeat and BlockReport.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Namenode verifies that each block has acceptable number of replicas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solidFill>
                  <a:srgbClr val="0000FF"/>
                </a:solidFill>
                <a:ea typeface="+mn-ea"/>
              </a:rPr>
              <a:t>If things are fine </a:t>
            </a:r>
            <a:r>
              <a:rPr lang="en-US" dirty="0" smtClean="0">
                <a:solidFill>
                  <a:srgbClr val="0000FF"/>
                </a:solidFill>
                <a:ea typeface="+mn-ea"/>
                <a:sym typeface="Wingdings"/>
              </a:rPr>
              <a:t> </a:t>
            </a:r>
            <a:r>
              <a:rPr lang="en-US" dirty="0" err="1" smtClean="0">
                <a:solidFill>
                  <a:srgbClr val="0000FF"/>
                </a:solidFill>
                <a:ea typeface="+mn-ea"/>
              </a:rPr>
              <a:t>Namenode</a:t>
            </a:r>
            <a:r>
              <a:rPr lang="en-US" dirty="0" smtClean="0">
                <a:solidFill>
                  <a:srgbClr val="0000FF"/>
                </a:solidFill>
                <a:ea typeface="+mn-ea"/>
              </a:rPr>
              <a:t> </a:t>
            </a:r>
            <a:r>
              <a:rPr lang="en-US" dirty="0" smtClean="0">
                <a:solidFill>
                  <a:srgbClr val="0000FF"/>
                </a:solidFill>
                <a:ea typeface="+mn-ea"/>
              </a:rPr>
              <a:t>exits </a:t>
            </a:r>
            <a:r>
              <a:rPr lang="en-US" dirty="0" err="1" smtClean="0">
                <a:solidFill>
                  <a:srgbClr val="0000FF"/>
                </a:solidFill>
                <a:ea typeface="+mn-ea"/>
              </a:rPr>
              <a:t>Safemode</a:t>
            </a:r>
            <a:endParaRPr lang="en-US" dirty="0" smtClean="0">
              <a:solidFill>
                <a:srgbClr val="0000FF"/>
              </a:solidFill>
              <a:ea typeface="+mn-ea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solidFill>
                  <a:srgbClr val="0000FF"/>
                </a:solidFill>
                <a:ea typeface="+mn-ea"/>
              </a:rPr>
              <a:t>If some blocks are under replicated</a:t>
            </a:r>
          </a:p>
          <a:p>
            <a:pPr marL="510858" lvl="1" indent="-274320">
              <a:buFont typeface="Wingdings 2"/>
              <a:buChar char=""/>
              <a:defRPr/>
            </a:pPr>
            <a:r>
              <a:rPr lang="en-US" dirty="0" smtClean="0">
                <a:solidFill>
                  <a:srgbClr val="0000FF"/>
                </a:solidFill>
                <a:ea typeface="+mn-ea"/>
              </a:rPr>
              <a:t>Replicate </a:t>
            </a:r>
            <a:r>
              <a:rPr lang="en-US" dirty="0" smtClean="0">
                <a:solidFill>
                  <a:srgbClr val="0000FF"/>
                </a:solidFill>
                <a:ea typeface="+mn-ea"/>
              </a:rPr>
              <a:t>these blocks to other </a:t>
            </a:r>
            <a:r>
              <a:rPr lang="en-US" dirty="0" err="1" smtClean="0">
                <a:solidFill>
                  <a:srgbClr val="0000FF"/>
                </a:solidFill>
                <a:ea typeface="+mn-ea"/>
              </a:rPr>
              <a:t>Datanodes</a:t>
            </a:r>
            <a:endParaRPr lang="en-US" dirty="0" smtClean="0">
              <a:solidFill>
                <a:srgbClr val="0000FF"/>
              </a:solidFill>
              <a:ea typeface="+mn-ea"/>
            </a:endParaRPr>
          </a:p>
          <a:p>
            <a:pPr marL="510858" lvl="1" indent="-274320">
              <a:buFont typeface="Wingdings 2"/>
              <a:buChar char=""/>
              <a:defRPr/>
            </a:pPr>
            <a:r>
              <a:rPr lang="en-US" dirty="0" smtClean="0">
                <a:solidFill>
                  <a:srgbClr val="0000FF"/>
                </a:solidFill>
              </a:rPr>
              <a:t>Then, exit </a:t>
            </a:r>
            <a:r>
              <a:rPr lang="en-US" dirty="0" err="1" smtClean="0">
                <a:solidFill>
                  <a:srgbClr val="0000FF"/>
                </a:solidFill>
              </a:rPr>
              <a:t>safemode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79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solidFill>
                  <a:srgbClr val="7B9899"/>
                </a:solidFill>
                <a:latin typeface="Georgia" charset="0"/>
              </a:rPr>
              <a:t>The Communication Protocol</a:t>
            </a:r>
          </a:p>
        </p:txBody>
      </p:sp>
      <p:sp>
        <p:nvSpPr>
          <p:cNvPr id="30723" name="Date Placeholder 2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94A24AB-5123-6845-99EB-874AE83DD38B}" type="datetime1">
              <a:rPr lang="en-US">
                <a:solidFill>
                  <a:srgbClr val="FFFFFF"/>
                </a:solidFill>
                <a:latin typeface="Georgia" charset="0"/>
              </a:rPr>
              <a:pPr eaLnBrk="1" hangingPunct="1"/>
              <a:t>1/17/13</a:t>
            </a:fld>
            <a:endParaRPr 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4EF21D5-0B07-E047-8EC3-0305217F1C97}" type="slidenum">
              <a:rPr lang="en-US">
                <a:solidFill>
                  <a:srgbClr val="7B9899"/>
                </a:solidFill>
                <a:latin typeface="Georgia" charset="0"/>
              </a:rPr>
              <a:pPr eaLnBrk="1" hangingPunct="1"/>
              <a:t>33</a:t>
            </a:fld>
            <a:endParaRPr lang="en-US">
              <a:solidFill>
                <a:srgbClr val="7B9899"/>
              </a:solidFill>
              <a:latin typeface="Georgia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31539" y="3489103"/>
            <a:ext cx="7952644" cy="2831993"/>
          </a:xfrm>
        </p:spPr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All HDFS communication protocols are layered on top of the TCP/IP protocol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A client establishes a connection to a configurable TCP port on the Namenode machine. It talks </a:t>
            </a:r>
            <a:r>
              <a:rPr lang="en-US" dirty="0" err="1" smtClean="0">
                <a:ea typeface="+mn-ea"/>
              </a:rPr>
              <a:t>ClientProtocol</a:t>
            </a:r>
            <a:r>
              <a:rPr lang="en-US" dirty="0" smtClean="0">
                <a:ea typeface="+mn-ea"/>
              </a:rPr>
              <a:t> with the </a:t>
            </a:r>
            <a:r>
              <a:rPr lang="en-US" dirty="0" err="1" smtClean="0">
                <a:ea typeface="+mn-ea"/>
              </a:rPr>
              <a:t>Namenode</a:t>
            </a:r>
            <a:endParaRPr lang="en-US" dirty="0" smtClean="0">
              <a:ea typeface="+mn-ea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The Datanodes talk to the Namenode using </a:t>
            </a:r>
            <a:r>
              <a:rPr lang="en-US" dirty="0" err="1" smtClean="0">
                <a:ea typeface="+mn-ea"/>
              </a:rPr>
              <a:t>Datanode</a:t>
            </a:r>
            <a:r>
              <a:rPr lang="en-US" dirty="0" smtClean="0">
                <a:ea typeface="+mn-ea"/>
              </a:rPr>
              <a:t> </a:t>
            </a:r>
            <a:r>
              <a:rPr lang="en-US" dirty="0" smtClean="0">
                <a:ea typeface="+mn-ea"/>
              </a:rPr>
              <a:t>protocol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b="1" dirty="0" smtClean="0">
                <a:solidFill>
                  <a:srgbClr val="0000FF"/>
                </a:solidFill>
              </a:rPr>
              <a:t>File transfers are done directly between </a:t>
            </a:r>
            <a:r>
              <a:rPr lang="en-US" b="1" dirty="0" err="1" smtClean="0">
                <a:solidFill>
                  <a:srgbClr val="0000FF"/>
                </a:solidFill>
              </a:rPr>
              <a:t>datanodes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</a:p>
          <a:p>
            <a:pPr marL="510858" lvl="1" indent="-274320">
              <a:buFont typeface="Wingdings 2"/>
              <a:buChar char=""/>
              <a:defRPr/>
            </a:pPr>
            <a:r>
              <a:rPr lang="en-US" b="1" dirty="0" smtClean="0">
                <a:solidFill>
                  <a:srgbClr val="0000FF"/>
                </a:solidFill>
              </a:rPr>
              <a:t>Does not go though the </a:t>
            </a:r>
            <a:r>
              <a:rPr lang="en-US" b="1" dirty="0" err="1" smtClean="0">
                <a:solidFill>
                  <a:srgbClr val="0000FF"/>
                </a:solidFill>
              </a:rPr>
              <a:t>namenode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95" y="1708935"/>
            <a:ext cx="4267200" cy="161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1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45" y="2015561"/>
            <a:ext cx="5376530" cy="392701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453607" y="4426107"/>
            <a:ext cx="415338" cy="140550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4570" y="4944193"/>
            <a:ext cx="19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We covered these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2394035" y="2157573"/>
            <a:ext cx="415338" cy="21127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8008" y="2862433"/>
            <a:ext cx="242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Next week we cover more of these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2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484" y="1910993"/>
            <a:ext cx="7817018" cy="308224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Several files control Hadoop’s cluster configurations</a:t>
            </a:r>
          </a:p>
          <a:p>
            <a:pPr lvl="1"/>
            <a:r>
              <a:rPr lang="en-US" b="1" dirty="0" err="1" smtClean="0">
                <a:solidFill>
                  <a:srgbClr val="800000"/>
                </a:solidFill>
              </a:rPr>
              <a:t>Mapred-site.xml</a:t>
            </a:r>
            <a:r>
              <a:rPr lang="en-US" b="1" dirty="0" smtClean="0">
                <a:solidFill>
                  <a:srgbClr val="800000"/>
                </a:solidFill>
              </a:rPr>
              <a:t>: </a:t>
            </a:r>
            <a:r>
              <a:rPr lang="en-US" dirty="0" smtClean="0"/>
              <a:t>map-reduce parameters</a:t>
            </a:r>
          </a:p>
          <a:p>
            <a:pPr lvl="1"/>
            <a:r>
              <a:rPr lang="en-US" b="1" dirty="0" err="1" smtClean="0">
                <a:solidFill>
                  <a:srgbClr val="800000"/>
                </a:solidFill>
              </a:rPr>
              <a:t>Hdfs-site.xml</a:t>
            </a:r>
            <a:r>
              <a:rPr lang="en-US" b="1" dirty="0" smtClean="0">
                <a:solidFill>
                  <a:srgbClr val="800000"/>
                </a:solidFill>
              </a:rPr>
              <a:t>: </a:t>
            </a:r>
            <a:r>
              <a:rPr lang="en-US" dirty="0" smtClean="0"/>
              <a:t>HDFS parameters</a:t>
            </a:r>
          </a:p>
          <a:p>
            <a:pPr lvl="1"/>
            <a:r>
              <a:rPr lang="en-US" b="1" dirty="0" err="1" smtClean="0">
                <a:solidFill>
                  <a:srgbClr val="800000"/>
                </a:solidFill>
              </a:rPr>
              <a:t>Matsers</a:t>
            </a:r>
            <a:r>
              <a:rPr lang="en-US" b="1" dirty="0" smtClean="0">
                <a:solidFill>
                  <a:srgbClr val="800000"/>
                </a:solidFill>
              </a:rPr>
              <a:t>: </a:t>
            </a:r>
            <a:r>
              <a:rPr lang="en-US" dirty="0" smtClean="0"/>
              <a:t>Which node(s) are the master ones</a:t>
            </a:r>
          </a:p>
          <a:p>
            <a:pPr lvl="1"/>
            <a:r>
              <a:rPr lang="en-US" b="1" dirty="0" smtClean="0">
                <a:solidFill>
                  <a:srgbClr val="800000"/>
                </a:solidFill>
              </a:rPr>
              <a:t>Slaves: </a:t>
            </a:r>
            <a:r>
              <a:rPr lang="en-US" dirty="0" smtClean="0"/>
              <a:t>which nodes are the slaves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Hadoop has around 190 parameters</a:t>
            </a:r>
          </a:p>
          <a:p>
            <a:pPr lvl="1"/>
            <a:r>
              <a:rPr lang="en-US" dirty="0" smtClean="0"/>
              <a:t>Mostly 10-20 are the effective 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9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98" y="2939996"/>
            <a:ext cx="2949452" cy="341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1" y="1358253"/>
            <a:ext cx="3844599" cy="2571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111" y="3929949"/>
            <a:ext cx="3082374" cy="23217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91583" y="1608397"/>
            <a:ext cx="179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HDFS Interface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8448" y="2570664"/>
            <a:ext cx="234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800000"/>
                </a:solidFill>
              </a:rPr>
              <a:t>MapReduce</a:t>
            </a:r>
            <a:r>
              <a:rPr lang="en-US" b="1" dirty="0" smtClean="0">
                <a:solidFill>
                  <a:srgbClr val="800000"/>
                </a:solidFill>
              </a:rPr>
              <a:t> Interface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36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Granularity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020" y="1874441"/>
            <a:ext cx="7821110" cy="429354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Mappers</a:t>
            </a:r>
          </a:p>
          <a:p>
            <a:pPr lvl="1"/>
            <a:r>
              <a:rPr lang="en-US" dirty="0" smtClean="0"/>
              <a:t>Run on a record-by-record bases</a:t>
            </a:r>
          </a:p>
          <a:p>
            <a:pPr lvl="1"/>
            <a:r>
              <a:rPr lang="en-US" dirty="0" smtClean="0"/>
              <a:t>Your code processes that record and may produce</a:t>
            </a:r>
          </a:p>
          <a:p>
            <a:pPr lvl="2"/>
            <a:r>
              <a:rPr lang="en-US" dirty="0" smtClean="0"/>
              <a:t>Zero, one, or many outputs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Reducers</a:t>
            </a:r>
          </a:p>
          <a:p>
            <a:pPr lvl="1"/>
            <a:r>
              <a:rPr lang="en-US" dirty="0" smtClean="0"/>
              <a:t>Run on a group-of-records bases (having same key)</a:t>
            </a:r>
          </a:p>
          <a:p>
            <a:pPr lvl="1"/>
            <a:r>
              <a:rPr lang="en-US" dirty="0"/>
              <a:t>Your code processes that </a:t>
            </a:r>
            <a:r>
              <a:rPr lang="en-US" dirty="0" smtClean="0"/>
              <a:t>group and </a:t>
            </a:r>
            <a:r>
              <a:rPr lang="en-US" dirty="0"/>
              <a:t>may produce</a:t>
            </a:r>
          </a:p>
          <a:p>
            <a:pPr lvl="2"/>
            <a:r>
              <a:rPr lang="en-US" dirty="0"/>
              <a:t>Zero, one, or many outputs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9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9557"/>
            <a:ext cx="8229600" cy="437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Word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35692"/>
            <a:ext cx="677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34"/>
                </a:solidFill>
              </a:rPr>
              <a:t>Map </a:t>
            </a:r>
          </a:p>
          <a:p>
            <a:r>
              <a:rPr lang="en-US" sz="1400" b="1" dirty="0" smtClean="0">
                <a:solidFill>
                  <a:srgbClr val="292934"/>
                </a:solidFill>
              </a:rPr>
              <a:t>Tasks</a:t>
            </a:r>
            <a:endParaRPr lang="en-US" sz="1400" b="1" dirty="0">
              <a:solidFill>
                <a:srgbClr val="29293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625512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34"/>
                </a:solidFill>
              </a:rPr>
              <a:t>Reduce</a:t>
            </a:r>
          </a:p>
          <a:p>
            <a:r>
              <a:rPr lang="en-US" sz="1400" b="1" dirty="0" smtClean="0">
                <a:solidFill>
                  <a:srgbClr val="292934"/>
                </a:solidFill>
              </a:rPr>
              <a:t>Tasks</a:t>
            </a:r>
            <a:endParaRPr lang="en-US" sz="1400" b="1" dirty="0">
              <a:solidFill>
                <a:srgbClr val="292934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Job: Count the occurrences of each word in a data set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0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How it looks like in Java</a:t>
            </a:r>
            <a:endParaRPr lang="en-US" dirty="0">
              <a:latin typeface="Times New Roman" charset="0"/>
            </a:endParaRPr>
          </a:p>
        </p:txBody>
      </p:sp>
      <p:pic>
        <p:nvPicPr>
          <p:cNvPr id="36867" name="Picture 4" descr="map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5" y="990600"/>
            <a:ext cx="6019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0364" name="Group 12"/>
          <p:cNvGrpSpPr>
            <a:grpSpLocks/>
          </p:cNvGrpSpPr>
          <p:nvPr/>
        </p:nvGrpSpPr>
        <p:grpSpPr bwMode="auto">
          <a:xfrm>
            <a:off x="654927" y="2156664"/>
            <a:ext cx="7323139" cy="1023443"/>
            <a:chOff x="1161" y="1262"/>
            <a:chExt cx="4613" cy="347"/>
          </a:xfrm>
        </p:grpSpPr>
        <p:sp>
          <p:nvSpPr>
            <p:cNvPr id="36875" name="Text Box 7"/>
            <p:cNvSpPr txBox="1">
              <a:spLocks noChangeArrowheads="1"/>
            </p:cNvSpPr>
            <p:nvPr/>
          </p:nvSpPr>
          <p:spPr bwMode="auto">
            <a:xfrm>
              <a:off x="4608" y="1262"/>
              <a:ext cx="1166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dirty="0">
                  <a:solidFill>
                    <a:srgbClr val="0000FF"/>
                  </a:solidFill>
                  <a:latin typeface="Times New Roman" charset="0"/>
                </a:rPr>
                <a:t>Map function</a:t>
              </a:r>
            </a:p>
          </p:txBody>
        </p:sp>
        <p:sp>
          <p:nvSpPr>
            <p:cNvPr id="36876" name="Rectangle 9"/>
            <p:cNvSpPr>
              <a:spLocks noChangeArrowheads="1"/>
            </p:cNvSpPr>
            <p:nvPr/>
          </p:nvSpPr>
          <p:spPr bwMode="auto">
            <a:xfrm>
              <a:off x="1161" y="1264"/>
              <a:ext cx="3447" cy="345"/>
            </a:xfrm>
            <a:prstGeom prst="rect">
              <a:avLst/>
            </a:prstGeom>
            <a:noFill/>
            <a:ln w="158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740365" name="Group 13"/>
          <p:cNvGrpSpPr>
            <a:grpSpLocks/>
          </p:cNvGrpSpPr>
          <p:nvPr/>
        </p:nvGrpSpPr>
        <p:grpSpPr bwMode="auto">
          <a:xfrm>
            <a:off x="719388" y="3619602"/>
            <a:ext cx="7585076" cy="685800"/>
            <a:chOff x="1144" y="2000"/>
            <a:chExt cx="4778" cy="432"/>
          </a:xfrm>
        </p:grpSpPr>
        <p:sp>
          <p:nvSpPr>
            <p:cNvPr id="36873" name="Text Box 8"/>
            <p:cNvSpPr txBox="1">
              <a:spLocks noChangeArrowheads="1"/>
            </p:cNvSpPr>
            <p:nvPr/>
          </p:nvSpPr>
          <p:spPr bwMode="auto">
            <a:xfrm>
              <a:off x="4529" y="2016"/>
              <a:ext cx="139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dirty="0">
                  <a:solidFill>
                    <a:srgbClr val="0000FF"/>
                  </a:solidFill>
                  <a:latin typeface="Times New Roman" charset="0"/>
                </a:rPr>
                <a:t>Reduce function</a:t>
              </a:r>
            </a:p>
          </p:txBody>
        </p:sp>
        <p:sp>
          <p:nvSpPr>
            <p:cNvPr id="36874" name="Rectangle 10"/>
            <p:cNvSpPr>
              <a:spLocks noChangeArrowheads="1"/>
            </p:cNvSpPr>
            <p:nvPr/>
          </p:nvSpPr>
          <p:spPr bwMode="auto">
            <a:xfrm>
              <a:off x="1144" y="2000"/>
              <a:ext cx="3406" cy="432"/>
            </a:xfrm>
            <a:prstGeom prst="rect">
              <a:avLst/>
            </a:prstGeom>
            <a:noFill/>
            <a:ln w="158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63690" y="1361255"/>
            <a:ext cx="4241270" cy="584776"/>
            <a:chOff x="4363690" y="1361255"/>
            <a:chExt cx="4241270" cy="584776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4363690" y="1684421"/>
              <a:ext cx="1144099" cy="0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507789" y="1361255"/>
              <a:ext cx="309717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Provide implementation for Hadoop’s Mapper abstract class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82930" y="3106372"/>
            <a:ext cx="4241270" cy="584776"/>
            <a:chOff x="4363690" y="1361255"/>
            <a:chExt cx="4241270" cy="584776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4363690" y="1684421"/>
              <a:ext cx="1144099" cy="0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07789" y="1361255"/>
              <a:ext cx="309717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Provide implementation for Hadoop’s Reducer abstract class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86494" y="4457802"/>
            <a:ext cx="7726368" cy="1892300"/>
            <a:chOff x="1144" y="2000"/>
            <a:chExt cx="4867" cy="1192"/>
          </a:xfrm>
        </p:grpSpPr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4529" y="2340"/>
              <a:ext cx="148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dirty="0" smtClean="0">
                  <a:solidFill>
                    <a:srgbClr val="0000FF"/>
                  </a:solidFill>
                  <a:latin typeface="Times New Roman" charset="0"/>
                </a:rPr>
                <a:t>Job configuration</a:t>
              </a:r>
              <a:endParaRPr lang="en-US" sz="2400" dirty="0">
                <a:solidFill>
                  <a:srgbClr val="0000FF"/>
                </a:solidFill>
                <a:latin typeface="Times New Roman" charset="0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1144" y="2000"/>
              <a:ext cx="3406" cy="1192"/>
            </a:xfrm>
            <a:prstGeom prst="rect">
              <a:avLst/>
            </a:prstGeom>
            <a:noFill/>
            <a:ln w="158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32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60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2: Color Count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55937" y="2154890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Shuffle &amp; Sorting based on </a:t>
              </a:r>
              <a:r>
                <a:rPr lang="en-US" sz="1400" i="1" dirty="0" smtClean="0"/>
                <a:t>k</a:t>
              </a:r>
              <a:endParaRPr lang="en-US" sz="1400" i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3183966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886917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27432" y="2154890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 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(    , 1)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3007106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90303" y="3182227"/>
            <a:ext cx="1525995" cy="2016910"/>
            <a:chOff x="4011203" y="2596033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4011203" y="2596033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4011203" y="2596033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4011203" y="2596033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4011203" y="3487039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4011203" y="2859758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4011203" y="3487039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4011203" y="3676116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4011203" y="2859758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4011203" y="4341817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90303" y="3445952"/>
            <a:ext cx="1525995" cy="2373930"/>
            <a:chOff x="4011203" y="2859758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4011203" y="3676116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4011203" y="2859758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4011203" y="4612943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2154890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Consumes(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[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])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[1,1,1,1,1,1..])</a:t>
              </a:r>
              <a:endParaRPr lang="en-US" sz="1400" dirty="0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836202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Produces(</a:t>
              </a:r>
              <a:r>
                <a:rPr lang="en-US" sz="1400" i="1" dirty="0" smtClean="0"/>
                <a:t>k’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v’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100)</a:t>
              </a:r>
              <a:endParaRPr lang="en-US" sz="1400" dirty="0"/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2117" y="1606258"/>
            <a:ext cx="730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Job: Count the </a:t>
            </a:r>
            <a:r>
              <a:rPr lang="en-US" b="1" dirty="0" smtClean="0">
                <a:solidFill>
                  <a:srgbClr val="800000"/>
                </a:solidFill>
              </a:rPr>
              <a:t>number of </a:t>
            </a:r>
            <a:r>
              <a:rPr lang="en-US" b="1" dirty="0">
                <a:solidFill>
                  <a:srgbClr val="800000"/>
                </a:solidFill>
              </a:rPr>
              <a:t>each </a:t>
            </a:r>
            <a:r>
              <a:rPr lang="en-US" b="1" dirty="0" smtClean="0">
                <a:solidFill>
                  <a:srgbClr val="800000"/>
                </a:solidFill>
              </a:rPr>
              <a:t>color </a:t>
            </a:r>
            <a:r>
              <a:rPr lang="en-US" b="1" dirty="0">
                <a:solidFill>
                  <a:srgbClr val="800000"/>
                </a:solidFill>
              </a:rPr>
              <a:t>in a data set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5633901" y="3229374"/>
            <a:ext cx="3307291" cy="3390945"/>
            <a:chOff x="5633901" y="3229374"/>
            <a:chExt cx="3307291" cy="3390945"/>
          </a:xfrm>
        </p:grpSpPr>
        <p:sp>
          <p:nvSpPr>
            <p:cNvPr id="64" name="TextBox 63"/>
            <p:cNvSpPr txBox="1"/>
            <p:nvPr/>
          </p:nvSpPr>
          <p:spPr>
            <a:xfrm>
              <a:off x="8037439" y="3229374"/>
              <a:ext cx="884873" cy="22959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50274" y="50452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Part0003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50274" y="4108421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Part0002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074235" y="32659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Part0001</a:t>
              </a:r>
              <a:endParaRPr lang="en-US" sz="1400" dirty="0"/>
            </a:p>
          </p:txBody>
        </p:sp>
        <p:cxnSp>
          <p:nvCxnSpPr>
            <p:cNvPr id="65" name="Straight Arrow Connector 64"/>
            <p:cNvCxnSpPr>
              <a:stCxn id="66" idx="0"/>
              <a:endCxn id="64" idx="2"/>
            </p:cNvCxnSpPr>
            <p:nvPr/>
          </p:nvCxnSpPr>
          <p:spPr>
            <a:xfrm flipV="1">
              <a:off x="6900950" y="5525322"/>
              <a:ext cx="1578926" cy="26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33901" y="5789322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That’s the output file, it has 3 parts on probably 3 different machines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808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Color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999" y="1765987"/>
            <a:ext cx="7336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Job: </a:t>
            </a:r>
            <a:r>
              <a:rPr lang="en-US" b="1" dirty="0" smtClean="0">
                <a:solidFill>
                  <a:srgbClr val="800000"/>
                </a:solidFill>
              </a:rPr>
              <a:t>Select only the blue and the green colors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639765" y="2154890"/>
            <a:ext cx="2630681" cy="3988965"/>
            <a:chOff x="1639765" y="2154890"/>
            <a:chExt cx="2630681" cy="3988965"/>
          </a:xfrm>
        </p:grpSpPr>
        <p:grpSp>
          <p:nvGrpSpPr>
            <p:cNvPr id="7" name="Group 6"/>
            <p:cNvGrpSpPr/>
            <p:nvPr/>
          </p:nvGrpSpPr>
          <p:grpSpPr>
            <a:xfrm>
              <a:off x="1639765" y="2886917"/>
              <a:ext cx="1269956" cy="3256938"/>
              <a:chOff x="1360665" y="2300723"/>
              <a:chExt cx="1269956" cy="325693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3442" y="23007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31643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40481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4939127"/>
                <a:ext cx="817179" cy="618534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1360665" y="2609990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1360665" y="3462122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1360665" y="4356641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1360665" y="5247645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927432" y="2154890"/>
              <a:ext cx="1396968" cy="523220"/>
              <a:chOff x="1648332" y="1568696"/>
              <a:chExt cx="1396968" cy="523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648332" y="1568696"/>
                <a:ext cx="1396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Produces (</a:t>
                </a:r>
                <a:r>
                  <a:rPr lang="en-US" sz="1400" i="1" dirty="0" smtClean="0"/>
                  <a:t>k</a:t>
                </a:r>
                <a:r>
                  <a:rPr lang="en-US" sz="1400" dirty="0" smtClean="0"/>
                  <a:t>, </a:t>
                </a:r>
                <a:r>
                  <a:rPr lang="en-US" sz="1400" i="1" dirty="0" smtClean="0"/>
                  <a:t>v</a:t>
                </a:r>
                <a:r>
                  <a:rPr lang="en-US" sz="1400" dirty="0" smtClean="0"/>
                  <a:t>)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(    , 1)</a:t>
                </a:r>
              </a:p>
            </p:txBody>
          </p:sp>
          <p:sp>
            <p:nvSpPr>
              <p:cNvPr id="19" name="Rounded Rectangle 18"/>
              <p:cNvSpPr>
                <a:spLocks noChangeAspect="1"/>
              </p:cNvSpPr>
              <p:nvPr/>
            </p:nvSpPr>
            <p:spPr>
              <a:xfrm>
                <a:off x="1945958" y="1895712"/>
                <a:ext cx="109728" cy="109728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2909721" y="3222731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881811" y="408778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881811" y="494283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881811" y="5833839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900272" y="291495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00272" y="3740539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00272" y="463191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00272" y="5526062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277659" y="1897850"/>
            <a:ext cx="3584497" cy="1200329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Each map task will select only the blue or green colors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No need for reduce phase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173067" y="2967861"/>
            <a:ext cx="4560648" cy="3175993"/>
            <a:chOff x="4173067" y="2967861"/>
            <a:chExt cx="4560648" cy="3175993"/>
          </a:xfrm>
        </p:grpSpPr>
        <p:sp>
          <p:nvSpPr>
            <p:cNvPr id="34" name="TextBox 33"/>
            <p:cNvSpPr txBox="1"/>
            <p:nvPr/>
          </p:nvSpPr>
          <p:spPr>
            <a:xfrm>
              <a:off x="4191000" y="2967861"/>
              <a:ext cx="970413" cy="31759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73067" y="304030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Part0001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73067" y="393389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Part0002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3067" y="4785802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Part0003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73067" y="5679950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Part0004</a:t>
              </a:r>
              <a:endParaRPr lang="en-US" sz="1400" dirty="0"/>
            </a:p>
          </p:txBody>
        </p:sp>
        <p:cxnSp>
          <p:nvCxnSpPr>
            <p:cNvPr id="36" name="Straight Arrow Connector 35"/>
            <p:cNvCxnSpPr>
              <a:endCxn id="34" idx="3"/>
            </p:cNvCxnSpPr>
            <p:nvPr/>
          </p:nvCxnSpPr>
          <p:spPr>
            <a:xfrm flipH="1" flipV="1">
              <a:off x="5161413" y="4555858"/>
              <a:ext cx="1060646" cy="784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199618" y="4226976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That’s the output file, it has 4 parts on probably 4 different machines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121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98316"/>
            <a:ext cx="8261684" cy="61494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In Color Count example, assume I know that the number of colors is small </a:t>
            </a:r>
            <a:r>
              <a:rPr lang="en-US" b="1" dirty="0" smtClean="0">
                <a:solidFill>
                  <a:srgbClr val="800000"/>
                </a:solidFill>
                <a:sym typeface="Wingdings"/>
              </a:rPr>
              <a:t> can we optimize the map-side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59482" y="2513263"/>
            <a:ext cx="5663782" cy="2045032"/>
            <a:chOff x="659482" y="2513263"/>
            <a:chExt cx="5663782" cy="2045032"/>
          </a:xfrm>
        </p:grpSpPr>
        <p:sp>
          <p:nvSpPr>
            <p:cNvPr id="5" name="Down Arrow 4"/>
            <p:cNvSpPr/>
            <p:nvPr/>
          </p:nvSpPr>
          <p:spPr>
            <a:xfrm>
              <a:off x="4191000" y="2513263"/>
              <a:ext cx="581526" cy="762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9482" y="3450299"/>
              <a:ext cx="566378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600" dirty="0" smtClean="0"/>
                <a:t>Each map function can have a small main-memory hash table (color, count)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/>
                <a:t>With each line, update the hash table and produce nothing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/>
                <a:t>When done, report each color and its local count</a:t>
              </a:r>
              <a:endParaRPr lang="en-US" sz="1600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99209"/>
              </p:ext>
            </p:extLst>
          </p:nvPr>
        </p:nvGraphicFramePr>
        <p:xfrm>
          <a:off x="6547685" y="3275263"/>
          <a:ext cx="16977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895"/>
                <a:gridCol w="848895"/>
              </a:tblGrid>
              <a:tr h="2790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0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0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0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Rounded Rectangle 8"/>
          <p:cNvSpPr>
            <a:spLocks noChangeAspect="1"/>
          </p:cNvSpPr>
          <p:nvPr/>
        </p:nvSpPr>
        <p:spPr>
          <a:xfrm>
            <a:off x="6917374" y="3395435"/>
            <a:ext cx="109728" cy="10972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6917374" y="3748355"/>
            <a:ext cx="109728" cy="1097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6917374" y="4128011"/>
            <a:ext cx="109728" cy="1097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6917374" y="4467563"/>
            <a:ext cx="109728" cy="109728"/>
          </a:xfrm>
          <a:prstGeom prst="round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9483" y="4932591"/>
            <a:ext cx="7255228" cy="1210996"/>
          </a:xfrm>
          <a:prstGeom prst="rect">
            <a:avLst/>
          </a:prstGeom>
          <a:solidFill>
            <a:srgbClr val="F9FF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800000"/>
                </a:solidFill>
              </a:rPr>
              <a:t>Gain: </a:t>
            </a:r>
            <a:r>
              <a:rPr lang="en-US" b="1" dirty="0" smtClean="0">
                <a:solidFill>
                  <a:srgbClr val="0000FF"/>
                </a:solidFill>
              </a:rPr>
              <a:t>Reduce the amount of shuffled/sorted data over the network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Q1: </a:t>
            </a:r>
            <a:r>
              <a:rPr lang="en-US" b="1" dirty="0" smtClean="0">
                <a:solidFill>
                  <a:srgbClr val="0000FF"/>
                </a:solidFill>
              </a:rPr>
              <a:t>Where to build the hash table?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Q2: </a:t>
            </a:r>
            <a:r>
              <a:rPr lang="en-US" b="1" dirty="0" smtClean="0">
                <a:solidFill>
                  <a:srgbClr val="0000FF"/>
                </a:solidFill>
              </a:rPr>
              <a:t>How to know </a:t>
            </a:r>
            <a:r>
              <a:rPr lang="en-US" b="1" dirty="0" smtClean="0">
                <a:solidFill>
                  <a:srgbClr val="0000FF"/>
                </a:solidFill>
              </a:rPr>
              <a:t>when done</a:t>
            </a:r>
            <a:r>
              <a:rPr lang="en-US" b="1" dirty="0" smtClean="0">
                <a:solidFill>
                  <a:srgbClr val="0000FF"/>
                </a:solidFill>
              </a:rPr>
              <a:t>?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1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758</TotalTime>
  <Words>1590</Words>
  <Application>Microsoft Macintosh PowerPoint</Application>
  <PresentationFormat>On-screen Show (4:3)</PresentationFormat>
  <Paragraphs>299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Capital</vt:lpstr>
      <vt:lpstr>CS525: Special Topics in DBs Large-Scale Data Management </vt:lpstr>
      <vt:lpstr>MapReduce Phases</vt:lpstr>
      <vt:lpstr>Key-Value Pairs </vt:lpstr>
      <vt:lpstr>Processing Granularity</vt:lpstr>
      <vt:lpstr>Example 1: Word Count</vt:lpstr>
      <vt:lpstr>How it looks like in Java</vt:lpstr>
      <vt:lpstr>Example 2: Color Count</vt:lpstr>
      <vt:lpstr>Example 3: Color Filter</vt:lpstr>
      <vt:lpstr>Optimization 1</vt:lpstr>
      <vt:lpstr>Inside the Mapper Class</vt:lpstr>
      <vt:lpstr>Optimization 2: Map-Combine-Reduce</vt:lpstr>
      <vt:lpstr>Tell Hadoop to use a Combiner</vt:lpstr>
      <vt:lpstr>Optimizations 3: Speculative Execution</vt:lpstr>
      <vt:lpstr>Optimizations 4: Locality</vt:lpstr>
      <vt:lpstr>Translating DB Operations to Hadoop Jobs</vt:lpstr>
      <vt:lpstr>Joining Two Large Datasets: Re-Partition Join</vt:lpstr>
      <vt:lpstr>Joining Large Dataset (A) with Small Dataset (B) Broadcast/Replication Join</vt:lpstr>
      <vt:lpstr>Hadoop Fault Tolerance</vt:lpstr>
      <vt:lpstr>More About Execution Phases</vt:lpstr>
      <vt:lpstr>Execution Phases</vt:lpstr>
      <vt:lpstr>Reminder about Covered Phases</vt:lpstr>
      <vt:lpstr>Partitioners </vt:lpstr>
      <vt:lpstr>Customized Partitioner</vt:lpstr>
      <vt:lpstr>Optimization: Balance the Load among Reducers</vt:lpstr>
      <vt:lpstr>Input/Output Formats</vt:lpstr>
      <vt:lpstr>Input Formats</vt:lpstr>
      <vt:lpstr>Tell Hadoop which Input/Output Formats</vt:lpstr>
      <vt:lpstr>We Covered All Execution Phases</vt:lpstr>
      <vt:lpstr>Any Questions So Far…</vt:lpstr>
      <vt:lpstr>More on HDFS</vt:lpstr>
      <vt:lpstr>HDFS and Placement Policy</vt:lpstr>
      <vt:lpstr>Safemode Startup</vt:lpstr>
      <vt:lpstr>The Communication Protocol</vt:lpstr>
      <vt:lpstr>Hadoop Ecosystem</vt:lpstr>
      <vt:lpstr>Configuration</vt:lpstr>
      <vt:lpstr>Web Interface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Mohamed Eltabakh</cp:lastModifiedBy>
  <cp:revision>166</cp:revision>
  <dcterms:created xsi:type="dcterms:W3CDTF">2013-01-13T20:33:29Z</dcterms:created>
  <dcterms:modified xsi:type="dcterms:W3CDTF">2013-01-17T20:58:06Z</dcterms:modified>
</cp:coreProperties>
</file>